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1" r:id="rId1"/>
  </p:sldMasterIdLst>
  <p:notesMasterIdLst>
    <p:notesMasterId r:id="rId31"/>
  </p:notesMasterIdLst>
  <p:sldIdLst>
    <p:sldId id="256" r:id="rId2"/>
    <p:sldId id="262" r:id="rId3"/>
    <p:sldId id="275" r:id="rId4"/>
    <p:sldId id="264" r:id="rId5"/>
    <p:sldId id="257" r:id="rId6"/>
    <p:sldId id="270" r:id="rId7"/>
    <p:sldId id="265" r:id="rId8"/>
    <p:sldId id="258" r:id="rId9"/>
    <p:sldId id="279" r:id="rId10"/>
    <p:sldId id="271" r:id="rId11"/>
    <p:sldId id="266" r:id="rId12"/>
    <p:sldId id="259" r:id="rId13"/>
    <p:sldId id="272" r:id="rId14"/>
    <p:sldId id="273" r:id="rId15"/>
    <p:sldId id="267" r:id="rId16"/>
    <p:sldId id="260" r:id="rId17"/>
    <p:sldId id="274" r:id="rId18"/>
    <p:sldId id="282" r:id="rId19"/>
    <p:sldId id="283" r:id="rId20"/>
    <p:sldId id="284" r:id="rId21"/>
    <p:sldId id="276" r:id="rId22"/>
    <p:sldId id="277" r:id="rId23"/>
    <p:sldId id="269" r:id="rId24"/>
    <p:sldId id="278" r:id="rId25"/>
    <p:sldId id="268" r:id="rId26"/>
    <p:sldId id="261" r:id="rId27"/>
    <p:sldId id="280" r:id="rId28"/>
    <p:sldId id="281" r:id="rId29"/>
    <p:sldId id="285"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203" autoAdjust="0"/>
  </p:normalViewPr>
  <p:slideViewPr>
    <p:cSldViewPr snapToGrid="0" snapToObjects="1">
      <p:cViewPr>
        <p:scale>
          <a:sx n="63" d="100"/>
          <a:sy n="63" d="100"/>
        </p:scale>
        <p:origin x="-2408" y="-4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EFB1A9-0A31-BC40-827C-B92BC71B1CD0}" type="datetimeFigureOut">
              <a:rPr lang="en-US" smtClean="0"/>
              <a:t>3/28/13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EA13FD-E324-6848-B833-854C2D0FDD3E}" type="slidenum">
              <a:rPr lang="en-US" smtClean="0"/>
              <a:t>‹#›</a:t>
            </a:fld>
            <a:endParaRPr lang="en-US"/>
          </a:p>
        </p:txBody>
      </p:sp>
    </p:spTree>
    <p:extLst>
      <p:ext uri="{BB962C8B-B14F-4D97-AF65-F5344CB8AC3E}">
        <p14:creationId xmlns:p14="http://schemas.microsoft.com/office/powerpoint/2010/main" val="6274736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Parisians and the impressionist spent a lot of their leisure time along the Seine river that was served</a:t>
            </a:r>
            <a:r>
              <a:rPr lang="en-US" baseline="0" dirty="0" smtClean="0"/>
              <a:t> by the railway the </a:t>
            </a:r>
            <a:r>
              <a:rPr lang="en-US" baseline="0" dirty="0" err="1" smtClean="0"/>
              <a:t>Gare</a:t>
            </a:r>
            <a:r>
              <a:rPr lang="en-US" baseline="0" dirty="0" smtClean="0"/>
              <a:t> Saint-</a:t>
            </a:r>
            <a:r>
              <a:rPr lang="en-US" baseline="0" dirty="0" err="1" smtClean="0"/>
              <a:t>Lazare</a:t>
            </a:r>
            <a:r>
              <a:rPr lang="en-US" baseline="0" dirty="0" smtClean="0"/>
              <a:t> (opened in 1837) in which 40% of all Parisian rail passengers passed through.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Since the railways led more consumers to these villages, there was now a thriving market for flowers.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most of the trains paintings are paired with the river. Juxtaposition of industry and leisure. Also, the beginning of the Saint </a:t>
            </a:r>
            <a:r>
              <a:rPr lang="en-US" baseline="0" dirty="0" err="1" smtClean="0"/>
              <a:t>Lazare</a:t>
            </a:r>
            <a:r>
              <a:rPr lang="en-US" baseline="0" dirty="0" smtClean="0"/>
              <a:t> started with a line extending over the river. The success of this inspired the building of the Saint-</a:t>
            </a:r>
            <a:r>
              <a:rPr lang="en-US" baseline="0" dirty="0" err="1" smtClean="0"/>
              <a:t>Lazare</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2AEA13FD-E324-6848-B833-854C2D0FDD3E}" type="slidenum">
              <a:rPr lang="en-US" smtClean="0"/>
              <a:t>2</a:t>
            </a:fld>
            <a:endParaRPr lang="en-US"/>
          </a:p>
        </p:txBody>
      </p:sp>
    </p:spTree>
    <p:extLst>
      <p:ext uri="{BB962C8B-B14F-4D97-AF65-F5344CB8AC3E}">
        <p14:creationId xmlns:p14="http://schemas.microsoft.com/office/powerpoint/2010/main" val="454226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Monet and Renoir,</a:t>
            </a:r>
            <a:r>
              <a:rPr lang="en-US" baseline="0" dirty="0" smtClean="0"/>
              <a:t> La </a:t>
            </a:r>
            <a:r>
              <a:rPr lang="en-US" baseline="0" dirty="0" err="1" smtClean="0"/>
              <a:t>Grenouillere</a:t>
            </a:r>
            <a:endParaRPr lang="en-US" baseline="0" dirty="0" smtClean="0"/>
          </a:p>
          <a:p>
            <a:r>
              <a:rPr lang="en-US" baseline="0" dirty="0" smtClean="0"/>
              <a:t>1869</a:t>
            </a:r>
          </a:p>
          <a:p>
            <a:r>
              <a:rPr lang="en-US" baseline="0" dirty="0" smtClean="0"/>
              <a:t>The first impressionist works? </a:t>
            </a:r>
            <a:endParaRPr lang="en-US" dirty="0"/>
          </a:p>
        </p:txBody>
      </p:sp>
      <p:sp>
        <p:nvSpPr>
          <p:cNvPr id="4" name="Slide Number Placeholder 3"/>
          <p:cNvSpPr>
            <a:spLocks noGrp="1"/>
          </p:cNvSpPr>
          <p:nvPr>
            <p:ph type="sldNum" sz="quarter" idx="10"/>
          </p:nvPr>
        </p:nvSpPr>
        <p:spPr/>
        <p:txBody>
          <a:bodyPr/>
          <a:lstStyle/>
          <a:p>
            <a:fld id="{2AEA13FD-E324-6848-B833-854C2D0FDD3E}" type="slidenum">
              <a:rPr lang="en-US" smtClean="0"/>
              <a:t>13</a:t>
            </a:fld>
            <a:endParaRPr lang="en-US"/>
          </a:p>
        </p:txBody>
      </p:sp>
    </p:spTree>
    <p:extLst>
      <p:ext uri="{BB962C8B-B14F-4D97-AF65-F5344CB8AC3E}">
        <p14:creationId xmlns:p14="http://schemas.microsoft.com/office/powerpoint/2010/main" val="3493474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Monet, Bathing at la </a:t>
            </a:r>
            <a:r>
              <a:rPr lang="en-US" dirty="0" err="1" smtClean="0"/>
              <a:t>Grenouillere</a:t>
            </a:r>
            <a:endParaRPr lang="en-US" dirty="0" smtClean="0"/>
          </a:p>
          <a:p>
            <a:r>
              <a:rPr lang="en-US" dirty="0" smtClean="0"/>
              <a:t>Renoir, La </a:t>
            </a:r>
            <a:r>
              <a:rPr lang="en-US" dirty="0" err="1" smtClean="0"/>
              <a:t>Grenouillere</a:t>
            </a:r>
            <a:r>
              <a:rPr lang="en-US" dirty="0" smtClean="0"/>
              <a:t> </a:t>
            </a:r>
          </a:p>
          <a:p>
            <a:r>
              <a:rPr lang="en-US" dirty="0" smtClean="0"/>
              <a:t>1869</a:t>
            </a:r>
            <a:endParaRPr lang="en-US" dirty="0"/>
          </a:p>
        </p:txBody>
      </p:sp>
      <p:sp>
        <p:nvSpPr>
          <p:cNvPr id="4" name="Slide Number Placeholder 3"/>
          <p:cNvSpPr>
            <a:spLocks noGrp="1"/>
          </p:cNvSpPr>
          <p:nvPr>
            <p:ph type="sldNum" sz="quarter" idx="10"/>
          </p:nvPr>
        </p:nvSpPr>
        <p:spPr/>
        <p:txBody>
          <a:bodyPr/>
          <a:lstStyle/>
          <a:p>
            <a:fld id="{2AEA13FD-E324-6848-B833-854C2D0FDD3E}" type="slidenum">
              <a:rPr lang="en-US" smtClean="0"/>
              <a:t>14</a:t>
            </a:fld>
            <a:endParaRPr lang="en-US"/>
          </a:p>
        </p:txBody>
      </p:sp>
    </p:spTree>
    <p:extLst>
      <p:ext uri="{BB962C8B-B14F-4D97-AF65-F5344CB8AC3E}">
        <p14:creationId xmlns:p14="http://schemas.microsoft.com/office/powerpoint/2010/main" val="1489837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Argenteuil </a:t>
            </a:r>
            <a:endParaRPr lang="en-US" dirty="0"/>
          </a:p>
        </p:txBody>
      </p:sp>
      <p:sp>
        <p:nvSpPr>
          <p:cNvPr id="4" name="Slide Number Placeholder 3"/>
          <p:cNvSpPr>
            <a:spLocks noGrp="1"/>
          </p:cNvSpPr>
          <p:nvPr>
            <p:ph type="sldNum" sz="quarter" idx="10"/>
          </p:nvPr>
        </p:nvSpPr>
        <p:spPr/>
        <p:txBody>
          <a:bodyPr/>
          <a:lstStyle/>
          <a:p>
            <a:fld id="{2AEA13FD-E324-6848-B833-854C2D0FDD3E}" type="slidenum">
              <a:rPr lang="en-US" smtClean="0"/>
              <a:t>15</a:t>
            </a:fld>
            <a:endParaRPr lang="en-US"/>
          </a:p>
        </p:txBody>
      </p:sp>
    </p:spTree>
    <p:extLst>
      <p:ext uri="{BB962C8B-B14F-4D97-AF65-F5344CB8AC3E}">
        <p14:creationId xmlns:p14="http://schemas.microsoft.com/office/powerpoint/2010/main" val="1918242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Aisha</a:t>
            </a:r>
            <a:r>
              <a:rPr lang="en-US" baseline="0" dirty="0" smtClean="0"/>
              <a:t> </a:t>
            </a:r>
            <a:endParaRPr lang="en-US" dirty="0" smtClean="0"/>
          </a:p>
          <a:p>
            <a:r>
              <a:rPr lang="en-US" dirty="0" smtClean="0"/>
              <a:t>Gardens (Monet at Argenteuil and then contrasted with Monet </a:t>
            </a:r>
            <a:r>
              <a:rPr lang="en-US" dirty="0" err="1" smtClean="0"/>
              <a:t>Giverny</a:t>
            </a:r>
            <a:r>
              <a:rPr lang="en-US" dirty="0" smtClean="0"/>
              <a:t> Water Lilies)</a:t>
            </a:r>
            <a:r>
              <a:rPr lang="en-US" baseline="0" dirty="0" smtClean="0"/>
              <a:t> </a:t>
            </a:r>
          </a:p>
          <a:p>
            <a:r>
              <a:rPr lang="en-US" baseline="0" dirty="0" smtClean="0"/>
              <a:t>Trains/bridges: Monet, The Railroad Bridge, Argenteuil </a:t>
            </a:r>
          </a:p>
          <a:p>
            <a:endParaRPr lang="en-US" dirty="0"/>
          </a:p>
        </p:txBody>
      </p:sp>
      <p:sp>
        <p:nvSpPr>
          <p:cNvPr id="4" name="Slide Number Placeholder 3"/>
          <p:cNvSpPr>
            <a:spLocks noGrp="1"/>
          </p:cNvSpPr>
          <p:nvPr>
            <p:ph type="sldNum" sz="quarter" idx="10"/>
          </p:nvPr>
        </p:nvSpPr>
        <p:spPr/>
        <p:txBody>
          <a:bodyPr/>
          <a:lstStyle/>
          <a:p>
            <a:fld id="{2AEA13FD-E324-6848-B833-854C2D0FDD3E}" type="slidenum">
              <a:rPr lang="en-US" smtClean="0"/>
              <a:t>16</a:t>
            </a:fld>
            <a:endParaRPr lang="en-US"/>
          </a:p>
        </p:txBody>
      </p:sp>
    </p:spTree>
    <p:extLst>
      <p:ext uri="{BB962C8B-B14F-4D97-AF65-F5344CB8AC3E}">
        <p14:creationId xmlns:p14="http://schemas.microsoft.com/office/powerpoint/2010/main" val="2957638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EA13FD-E324-6848-B833-854C2D0FDD3E}" type="slidenum">
              <a:rPr lang="en-US" smtClean="0"/>
              <a:t>17</a:t>
            </a:fld>
            <a:endParaRPr lang="en-US"/>
          </a:p>
        </p:txBody>
      </p:sp>
    </p:spTree>
    <p:extLst>
      <p:ext uri="{BB962C8B-B14F-4D97-AF65-F5344CB8AC3E}">
        <p14:creationId xmlns:p14="http://schemas.microsoft.com/office/powerpoint/2010/main" val="4262525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Garden Map:</a:t>
            </a:r>
          </a:p>
          <a:p>
            <a:r>
              <a:rPr lang="en-US" dirty="0" smtClean="0"/>
              <a:t>Versailles (left arrow)</a:t>
            </a:r>
          </a:p>
          <a:p>
            <a:endParaRPr lang="en-US" dirty="0"/>
          </a:p>
        </p:txBody>
      </p:sp>
      <p:sp>
        <p:nvSpPr>
          <p:cNvPr id="4" name="Slide Number Placeholder 3"/>
          <p:cNvSpPr>
            <a:spLocks noGrp="1"/>
          </p:cNvSpPr>
          <p:nvPr>
            <p:ph type="sldNum" sz="quarter" idx="10"/>
          </p:nvPr>
        </p:nvSpPr>
        <p:spPr/>
        <p:txBody>
          <a:bodyPr/>
          <a:lstStyle/>
          <a:p>
            <a:fld id="{2AEA13FD-E324-6848-B833-854C2D0FDD3E}" type="slidenum">
              <a:rPr lang="en-US" smtClean="0"/>
              <a:t>23</a:t>
            </a:fld>
            <a:endParaRPr lang="en-US"/>
          </a:p>
        </p:txBody>
      </p:sp>
    </p:spTree>
    <p:extLst>
      <p:ext uri="{BB962C8B-B14F-4D97-AF65-F5344CB8AC3E}">
        <p14:creationId xmlns:p14="http://schemas.microsoft.com/office/powerpoint/2010/main" val="3090121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Versailles</a:t>
            </a:r>
            <a:endParaRPr lang="en-US" dirty="0"/>
          </a:p>
        </p:txBody>
      </p:sp>
      <p:sp>
        <p:nvSpPr>
          <p:cNvPr id="4" name="Slide Number Placeholder 3"/>
          <p:cNvSpPr>
            <a:spLocks noGrp="1"/>
          </p:cNvSpPr>
          <p:nvPr>
            <p:ph type="sldNum" sz="quarter" idx="10"/>
          </p:nvPr>
        </p:nvSpPr>
        <p:spPr/>
        <p:txBody>
          <a:bodyPr/>
          <a:lstStyle/>
          <a:p>
            <a:fld id="{2AEA13FD-E324-6848-B833-854C2D0FDD3E}" type="slidenum">
              <a:rPr lang="en-US" smtClean="0"/>
              <a:t>24</a:t>
            </a:fld>
            <a:endParaRPr lang="en-US"/>
          </a:p>
        </p:txBody>
      </p:sp>
    </p:spTree>
    <p:extLst>
      <p:ext uri="{BB962C8B-B14F-4D97-AF65-F5344CB8AC3E}">
        <p14:creationId xmlns:p14="http://schemas.microsoft.com/office/powerpoint/2010/main" val="1376832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Chatou</a:t>
            </a:r>
            <a:r>
              <a:rPr lang="en-US" dirty="0" smtClean="0"/>
              <a:t> </a:t>
            </a:r>
            <a:endParaRPr lang="en-US" dirty="0"/>
          </a:p>
        </p:txBody>
      </p:sp>
      <p:sp>
        <p:nvSpPr>
          <p:cNvPr id="4" name="Slide Number Placeholder 3"/>
          <p:cNvSpPr>
            <a:spLocks noGrp="1"/>
          </p:cNvSpPr>
          <p:nvPr>
            <p:ph type="sldNum" sz="quarter" idx="10"/>
          </p:nvPr>
        </p:nvSpPr>
        <p:spPr/>
        <p:txBody>
          <a:bodyPr/>
          <a:lstStyle/>
          <a:p>
            <a:fld id="{2AEA13FD-E324-6848-B833-854C2D0FDD3E}" type="slidenum">
              <a:rPr lang="en-US" smtClean="0"/>
              <a:t>25</a:t>
            </a:fld>
            <a:endParaRPr lang="en-US"/>
          </a:p>
        </p:txBody>
      </p:sp>
    </p:spTree>
    <p:extLst>
      <p:ext uri="{BB962C8B-B14F-4D97-AF65-F5344CB8AC3E}">
        <p14:creationId xmlns:p14="http://schemas.microsoft.com/office/powerpoint/2010/main" val="3668556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EA13FD-E324-6848-B833-854C2D0FDD3E}" type="slidenum">
              <a:rPr lang="en-US" smtClean="0"/>
              <a:t>26</a:t>
            </a:fld>
            <a:endParaRPr lang="en-US"/>
          </a:p>
        </p:txBody>
      </p:sp>
    </p:spTree>
    <p:extLst>
      <p:ext uri="{BB962C8B-B14F-4D97-AF65-F5344CB8AC3E}">
        <p14:creationId xmlns:p14="http://schemas.microsoft.com/office/powerpoint/2010/main" val="670282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Westward expansion. (started off with one railroad specifically to aid in Parisian transportation, then popularity of suburbs contributed to railway growth, and commerce follows the crowds and starts to use railways)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Industry went hand-in-hand with leisure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railways were advertised heavily in suburban areas and offered cheap travel on weekends and holidays.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villages that we will talk about all had to fight for the Parisian crowds to come to their area, so they expanded festivals and dances to attract them.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Railroads were eager to cooperate with organizers of festivals so they could dampen the opposition to their mutilation of the countryside (like Napoleon throwing entertainment at Paris to distract them from his dictatorship). Favoring tourists over local residents. (</a:t>
            </a:r>
            <a:r>
              <a:rPr lang="en-US" baseline="0" dirty="0" err="1" smtClean="0"/>
              <a:t>Hassmanization</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Industry sprang up: making guides and schedules, and histories, and books that gave artists jobs.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British built important railways (to connect their colonies in France), they set up factories, and the colonies introduced water sports to Parisians. Segway into who boated and who rowed (class difference). </a:t>
            </a:r>
          </a:p>
          <a:p>
            <a:endParaRPr lang="en-US" dirty="0"/>
          </a:p>
        </p:txBody>
      </p:sp>
      <p:sp>
        <p:nvSpPr>
          <p:cNvPr id="4" name="Slide Number Placeholder 3"/>
          <p:cNvSpPr>
            <a:spLocks noGrp="1"/>
          </p:cNvSpPr>
          <p:nvPr>
            <p:ph type="sldNum" sz="quarter" idx="10"/>
          </p:nvPr>
        </p:nvSpPr>
        <p:spPr/>
        <p:txBody>
          <a:bodyPr/>
          <a:lstStyle/>
          <a:p>
            <a:fld id="{2AEA13FD-E324-6848-B833-854C2D0FDD3E}" type="slidenum">
              <a:rPr lang="en-US" smtClean="0"/>
              <a:t>3</a:t>
            </a:fld>
            <a:endParaRPr lang="en-US"/>
          </a:p>
        </p:txBody>
      </p:sp>
    </p:spTree>
    <p:extLst>
      <p:ext uri="{BB962C8B-B14F-4D97-AF65-F5344CB8AC3E}">
        <p14:creationId xmlns:p14="http://schemas.microsoft.com/office/powerpoint/2010/main" val="2142673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Asnieres</a:t>
            </a:r>
            <a:r>
              <a:rPr lang="en-US" dirty="0" smtClean="0"/>
              <a:t> </a:t>
            </a:r>
            <a:endParaRPr lang="en-US" dirty="0"/>
          </a:p>
        </p:txBody>
      </p:sp>
      <p:sp>
        <p:nvSpPr>
          <p:cNvPr id="4" name="Slide Number Placeholder 3"/>
          <p:cNvSpPr>
            <a:spLocks noGrp="1"/>
          </p:cNvSpPr>
          <p:nvPr>
            <p:ph type="sldNum" sz="quarter" idx="10"/>
          </p:nvPr>
        </p:nvSpPr>
        <p:spPr/>
        <p:txBody>
          <a:bodyPr/>
          <a:lstStyle/>
          <a:p>
            <a:fld id="{2AEA13FD-E324-6848-B833-854C2D0FDD3E}" type="slidenum">
              <a:rPr lang="en-US" smtClean="0"/>
              <a:t>4</a:t>
            </a:fld>
            <a:endParaRPr lang="en-US"/>
          </a:p>
        </p:txBody>
      </p:sp>
    </p:spTree>
    <p:extLst>
      <p:ext uri="{BB962C8B-B14F-4D97-AF65-F5344CB8AC3E}">
        <p14:creationId xmlns:p14="http://schemas.microsoft.com/office/powerpoint/2010/main" val="916451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1856: Sunday Festivals had</a:t>
            </a:r>
            <a:r>
              <a:rPr lang="en-US" baseline="0" dirty="0" smtClean="0"/>
              <a:t> 6,000 people in attendance, many </a:t>
            </a:r>
            <a:r>
              <a:rPr lang="en-US" baseline="0" dirty="0" err="1" smtClean="0"/>
              <a:t>ppl</a:t>
            </a:r>
            <a:r>
              <a:rPr lang="en-US" baseline="0" dirty="0" smtClean="0"/>
              <a:t> used railroad to get there. </a:t>
            </a:r>
            <a:r>
              <a:rPr lang="en-US" baseline="0" dirty="0" err="1" smtClean="0"/>
              <a:t>Asnieres</a:t>
            </a:r>
            <a:r>
              <a:rPr lang="en-US" baseline="0" dirty="0" smtClean="0"/>
              <a:t> was the first stop, 10 min away from the </a:t>
            </a:r>
            <a:r>
              <a:rPr lang="en-US" baseline="0" dirty="0" err="1" smtClean="0"/>
              <a:t>Gare</a:t>
            </a:r>
            <a:r>
              <a:rPr lang="en-US" baseline="0" dirty="0" smtClean="0"/>
              <a:t> Saint-</a:t>
            </a:r>
            <a:r>
              <a:rPr lang="en-US" baseline="0" dirty="0" err="1" smtClean="0"/>
              <a:t>Lazare</a:t>
            </a:r>
            <a:r>
              <a:rPr lang="en-US" baseline="0" dirty="0" smtClean="0"/>
              <a:t>. The rail line advertised </a:t>
            </a:r>
            <a:r>
              <a:rPr lang="en-US" baseline="0" dirty="0" err="1" smtClean="0"/>
              <a:t>Asnieres</a:t>
            </a:r>
            <a:r>
              <a:rPr lang="en-US" baseline="0" dirty="0" smtClean="0"/>
              <a:t> festivals. </a:t>
            </a:r>
          </a:p>
          <a:p>
            <a:r>
              <a:rPr lang="en-US" baseline="0" dirty="0" smtClean="0"/>
              <a:t>Parisians in </a:t>
            </a:r>
            <a:r>
              <a:rPr lang="en-US" baseline="0" dirty="0" err="1" smtClean="0"/>
              <a:t>Asnieres</a:t>
            </a:r>
            <a:r>
              <a:rPr lang="en-US" baseline="0" dirty="0" smtClean="0"/>
              <a:t> partook in swimming, rowing, sailing, shooting, riding, picnicking, dining, dancing, promenading, concerts, cafés-concerts, circuses, fairs, and produce markets. All of these were commercialized and provided seasonal jobs. </a:t>
            </a:r>
          </a:p>
          <a:p>
            <a:endParaRPr lang="en-US" baseline="0" dirty="0" smtClean="0"/>
          </a:p>
          <a:p>
            <a:r>
              <a:rPr lang="en-US" baseline="0" dirty="0" smtClean="0"/>
              <a:t>The convenience of the railway encouraged Parisians to settle in </a:t>
            </a:r>
            <a:r>
              <a:rPr lang="en-US" baseline="0" dirty="0" err="1" smtClean="0"/>
              <a:t>Asnieres</a:t>
            </a:r>
            <a:r>
              <a:rPr lang="en-US" baseline="0" dirty="0" smtClean="0"/>
              <a:t>, which aided in the villages’ population growth. 1300 in 1856 to 15,200 in 1886. </a:t>
            </a:r>
          </a:p>
          <a:p>
            <a:r>
              <a:rPr lang="en-US" baseline="0" dirty="0" smtClean="0"/>
              <a:t>The rapid growth of the village was also aided in part by the services of many artists who publicized its charms. (Henri </a:t>
            </a:r>
            <a:r>
              <a:rPr lang="en-US" baseline="0" dirty="0" err="1" smtClean="0"/>
              <a:t>Thiery</a:t>
            </a:r>
            <a:r>
              <a:rPr lang="en-US" baseline="0" dirty="0" smtClean="0"/>
              <a:t> and </a:t>
            </a:r>
            <a:r>
              <a:rPr lang="en-US" baseline="0" dirty="0" err="1" smtClean="0"/>
              <a:t>Adolphe</a:t>
            </a:r>
            <a:r>
              <a:rPr lang="en-US" baseline="0" dirty="0" smtClean="0"/>
              <a:t> </a:t>
            </a:r>
            <a:r>
              <a:rPr lang="en-US" baseline="0" dirty="0" err="1" smtClean="0"/>
              <a:t>Dupeuty</a:t>
            </a:r>
            <a:r>
              <a:rPr lang="en-US" baseline="0" dirty="0" smtClean="0"/>
              <a:t> wrote a three-act vaudeville called “Boaters” that honored </a:t>
            </a:r>
            <a:r>
              <a:rPr lang="en-US" baseline="0" dirty="0" err="1" smtClean="0"/>
              <a:t>Asnieres</a:t>
            </a:r>
            <a:r>
              <a:rPr lang="en-US" baseline="0" dirty="0" smtClean="0"/>
              <a:t> and made songs about boating popular). Many celebrities lived in </a:t>
            </a:r>
            <a:r>
              <a:rPr lang="en-US" baseline="0" dirty="0" err="1" smtClean="0"/>
              <a:t>Asnieres</a:t>
            </a:r>
            <a:r>
              <a:rPr lang="en-US" baseline="0" dirty="0" smtClean="0"/>
              <a:t>: Theresa, a star of the café-concert, the playwright Armand Silvestre, and journalist Paul Alexis. </a:t>
            </a:r>
          </a:p>
          <a:p>
            <a:r>
              <a:rPr lang="en-US" baseline="0" dirty="0" smtClean="0"/>
              <a:t> Monet lived in Argenteuil, but observed bustling </a:t>
            </a:r>
            <a:r>
              <a:rPr lang="en-US" baseline="0" dirty="0" err="1" smtClean="0"/>
              <a:t>Asnieres</a:t>
            </a:r>
            <a:r>
              <a:rPr lang="en-US" baseline="0" dirty="0" smtClean="0"/>
              <a: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2AEA13FD-E324-6848-B833-854C2D0FDD3E}" type="slidenum">
              <a:rPr lang="en-US" smtClean="0"/>
              <a:t>5</a:t>
            </a:fld>
            <a:endParaRPr lang="en-US"/>
          </a:p>
        </p:txBody>
      </p:sp>
    </p:spTree>
    <p:extLst>
      <p:ext uri="{BB962C8B-B14F-4D97-AF65-F5344CB8AC3E}">
        <p14:creationId xmlns:p14="http://schemas.microsoft.com/office/powerpoint/2010/main" val="2211331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Pg. 200</a:t>
            </a:r>
            <a:endParaRPr lang="en-US" dirty="0"/>
          </a:p>
        </p:txBody>
      </p:sp>
      <p:sp>
        <p:nvSpPr>
          <p:cNvPr id="4" name="Slide Number Placeholder 3"/>
          <p:cNvSpPr>
            <a:spLocks noGrp="1"/>
          </p:cNvSpPr>
          <p:nvPr>
            <p:ph type="sldNum" sz="quarter" idx="10"/>
          </p:nvPr>
        </p:nvSpPr>
        <p:spPr/>
        <p:txBody>
          <a:bodyPr/>
          <a:lstStyle/>
          <a:p>
            <a:fld id="{2AEA13FD-E324-6848-B833-854C2D0FDD3E}" type="slidenum">
              <a:rPr lang="en-US" smtClean="0"/>
              <a:t>6</a:t>
            </a:fld>
            <a:endParaRPr lang="en-US"/>
          </a:p>
        </p:txBody>
      </p:sp>
    </p:spTree>
    <p:extLst>
      <p:ext uri="{BB962C8B-B14F-4D97-AF65-F5344CB8AC3E}">
        <p14:creationId xmlns:p14="http://schemas.microsoft.com/office/powerpoint/2010/main" val="216406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Bougival</a:t>
            </a:r>
            <a:endParaRPr lang="en-US" dirty="0"/>
          </a:p>
        </p:txBody>
      </p:sp>
      <p:sp>
        <p:nvSpPr>
          <p:cNvPr id="4" name="Slide Number Placeholder 3"/>
          <p:cNvSpPr>
            <a:spLocks noGrp="1"/>
          </p:cNvSpPr>
          <p:nvPr>
            <p:ph type="sldNum" sz="quarter" idx="10"/>
          </p:nvPr>
        </p:nvSpPr>
        <p:spPr/>
        <p:txBody>
          <a:bodyPr/>
          <a:lstStyle/>
          <a:p>
            <a:fld id="{2AEA13FD-E324-6848-B833-854C2D0FDD3E}" type="slidenum">
              <a:rPr lang="en-US" smtClean="0"/>
              <a:t>7</a:t>
            </a:fld>
            <a:endParaRPr lang="en-US"/>
          </a:p>
        </p:txBody>
      </p:sp>
    </p:spTree>
    <p:extLst>
      <p:ext uri="{BB962C8B-B14F-4D97-AF65-F5344CB8AC3E}">
        <p14:creationId xmlns:p14="http://schemas.microsoft.com/office/powerpoint/2010/main" val="2589275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history at </a:t>
            </a:r>
            <a:r>
              <a:rPr lang="en-US" dirty="0" err="1" smtClean="0"/>
              <a:t>Asnieres</a:t>
            </a:r>
            <a:r>
              <a:rPr lang="en-US" dirty="0" smtClean="0"/>
              <a:t> had</a:t>
            </a:r>
            <a:r>
              <a:rPr lang="en-US" baseline="0" dirty="0" smtClean="0"/>
              <a:t> been wiped out by the sprouting commerce and business</a:t>
            </a:r>
          </a:p>
          <a:p>
            <a:endParaRPr lang="en-US" dirty="0" smtClean="0"/>
          </a:p>
          <a:p>
            <a:r>
              <a:rPr lang="en-US" dirty="0" smtClean="0"/>
              <a:t>Artists</a:t>
            </a:r>
            <a:r>
              <a:rPr lang="en-US" baseline="0" dirty="0" smtClean="0"/>
              <a:t> were active in the transformation of the region: they circulated its charms among Parisians and lived there. </a:t>
            </a:r>
          </a:p>
          <a:p>
            <a:endParaRPr lang="en-US" baseline="0" dirty="0" smtClean="0"/>
          </a:p>
          <a:p>
            <a:r>
              <a:rPr lang="en-US" baseline="0" dirty="0" smtClean="0"/>
              <a:t>“the homeland and the studio of landscape…” </a:t>
            </a:r>
          </a:p>
          <a:p>
            <a:endParaRPr lang="en-US" baseline="0" dirty="0" smtClean="0"/>
          </a:p>
          <a:p>
            <a:r>
              <a:rPr lang="en-US" baseline="0" dirty="0" smtClean="0"/>
              <a:t>Middle class vacationers could assert their rights to the privileges of the bygone aristocracy. </a:t>
            </a:r>
          </a:p>
          <a:p>
            <a:endParaRPr lang="en-US" baseline="0" dirty="0" smtClean="0"/>
          </a:p>
          <a:p>
            <a:r>
              <a:rPr lang="en-US" baseline="0" dirty="0" smtClean="0"/>
              <a:t>Pissarro moved to </a:t>
            </a:r>
            <a:r>
              <a:rPr lang="en-US" baseline="0" dirty="0" err="1" smtClean="0"/>
              <a:t>Louveciennes</a:t>
            </a:r>
            <a:r>
              <a:rPr lang="en-US" baseline="0" dirty="0" smtClean="0"/>
              <a:t> (a neighboring suburb) 1869-70</a:t>
            </a:r>
          </a:p>
          <a:p>
            <a:r>
              <a:rPr lang="en-US" baseline="0" dirty="0" smtClean="0"/>
              <a:t>Monet moved to </a:t>
            </a:r>
            <a:r>
              <a:rPr lang="en-US" baseline="0" dirty="0" err="1" smtClean="0"/>
              <a:t>Sain</a:t>
            </a:r>
            <a:r>
              <a:rPr lang="en-US" baseline="0" dirty="0" smtClean="0"/>
              <a:t>-Michel in the heights above </a:t>
            </a:r>
            <a:r>
              <a:rPr lang="en-US" baseline="0" dirty="0" err="1" smtClean="0"/>
              <a:t>Bougival</a:t>
            </a:r>
            <a:r>
              <a:rPr lang="en-US" baseline="0" dirty="0" smtClean="0"/>
              <a:t> 1869-70</a:t>
            </a:r>
          </a:p>
          <a:p>
            <a:r>
              <a:rPr lang="en-US" baseline="0" dirty="0" smtClean="0"/>
              <a:t>He was joined by Renoir for some months who spent a lot of time in </a:t>
            </a:r>
            <a:r>
              <a:rPr lang="en-US" baseline="0" dirty="0" err="1" smtClean="0"/>
              <a:t>Louveciennes</a:t>
            </a:r>
            <a:r>
              <a:rPr lang="en-US" baseline="0" dirty="0" smtClean="0"/>
              <a:t/>
            </a:r>
            <a:br>
              <a:rPr lang="en-US" baseline="0" dirty="0" smtClean="0"/>
            </a:br>
            <a:r>
              <a:rPr lang="en-US" baseline="0" dirty="0" smtClean="0"/>
              <a:t>Morisot visited in 1884 and painted gardens </a:t>
            </a:r>
            <a:endParaRPr lang="en-US" dirty="0"/>
          </a:p>
        </p:txBody>
      </p:sp>
      <p:sp>
        <p:nvSpPr>
          <p:cNvPr id="4" name="Slide Number Placeholder 3"/>
          <p:cNvSpPr>
            <a:spLocks noGrp="1"/>
          </p:cNvSpPr>
          <p:nvPr>
            <p:ph type="sldNum" sz="quarter" idx="10"/>
          </p:nvPr>
        </p:nvSpPr>
        <p:spPr/>
        <p:txBody>
          <a:bodyPr/>
          <a:lstStyle/>
          <a:p>
            <a:fld id="{2AEA13FD-E324-6848-B833-854C2D0FDD3E}" type="slidenum">
              <a:rPr lang="en-US" smtClean="0"/>
              <a:t>8</a:t>
            </a:fld>
            <a:endParaRPr lang="en-US"/>
          </a:p>
        </p:txBody>
      </p:sp>
    </p:spTree>
    <p:extLst>
      <p:ext uri="{BB962C8B-B14F-4D97-AF65-F5344CB8AC3E}">
        <p14:creationId xmlns:p14="http://schemas.microsoft.com/office/powerpoint/2010/main" val="1434325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Grenouillere</a:t>
            </a:r>
            <a:r>
              <a:rPr lang="en-US" baseline="0" dirty="0" smtClean="0"/>
              <a:t> on </a:t>
            </a:r>
            <a:r>
              <a:rPr lang="en-US" baseline="0" dirty="0" err="1" smtClean="0"/>
              <a:t>Croissy</a:t>
            </a:r>
            <a:r>
              <a:rPr lang="en-US" baseline="0" dirty="0" smtClean="0"/>
              <a:t> Island </a:t>
            </a:r>
            <a:endParaRPr lang="en-US" dirty="0"/>
          </a:p>
        </p:txBody>
      </p:sp>
      <p:sp>
        <p:nvSpPr>
          <p:cNvPr id="4" name="Slide Number Placeholder 3"/>
          <p:cNvSpPr>
            <a:spLocks noGrp="1"/>
          </p:cNvSpPr>
          <p:nvPr>
            <p:ph type="sldNum" sz="quarter" idx="10"/>
          </p:nvPr>
        </p:nvSpPr>
        <p:spPr/>
        <p:txBody>
          <a:bodyPr/>
          <a:lstStyle/>
          <a:p>
            <a:fld id="{2AEA13FD-E324-6848-B833-854C2D0FDD3E}" type="slidenum">
              <a:rPr lang="en-US" smtClean="0"/>
              <a:t>11</a:t>
            </a:fld>
            <a:endParaRPr lang="en-US"/>
          </a:p>
        </p:txBody>
      </p:sp>
    </p:spTree>
    <p:extLst>
      <p:ext uri="{BB962C8B-B14F-4D97-AF65-F5344CB8AC3E}">
        <p14:creationId xmlns:p14="http://schemas.microsoft.com/office/powerpoint/2010/main" val="198314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noiseiest</a:t>
            </a:r>
            <a:r>
              <a:rPr lang="en-US" dirty="0" smtClean="0"/>
              <a:t> and most Parisian of the bathing place on </a:t>
            </a:r>
            <a:r>
              <a:rPr lang="en-US" dirty="0" err="1" smtClean="0"/>
              <a:t>Croissy</a:t>
            </a:r>
            <a:r>
              <a:rPr lang="en-US" dirty="0" smtClean="0"/>
              <a:t> Island. </a:t>
            </a:r>
          </a:p>
          <a:p>
            <a:r>
              <a:rPr lang="en-US" dirty="0" smtClean="0"/>
              <a:t>It was very popular and was even visited</a:t>
            </a:r>
            <a:r>
              <a:rPr lang="en-US" baseline="0" dirty="0" smtClean="0"/>
              <a:t> by Louis Napoleon in the summer of 1869. </a:t>
            </a:r>
          </a:p>
          <a:p>
            <a:r>
              <a:rPr lang="en-US" baseline="0" dirty="0" smtClean="0"/>
              <a:t>At the time, Monet was trying to get into the Salon, and because of </a:t>
            </a:r>
            <a:r>
              <a:rPr lang="en-US" baseline="0" dirty="0" err="1" smtClean="0"/>
              <a:t>Genouilere’s</a:t>
            </a:r>
            <a:r>
              <a:rPr lang="en-US" baseline="0" dirty="0" smtClean="0"/>
              <a:t> popularity, it seemed like a promising subject. </a:t>
            </a:r>
            <a:endParaRPr lang="en-US" dirty="0" smtClean="0"/>
          </a:p>
          <a:p>
            <a:r>
              <a:rPr lang="en-US" dirty="0" smtClean="0"/>
              <a:t>“The country near </a:t>
            </a:r>
            <a:r>
              <a:rPr lang="en-US" dirty="0" err="1" smtClean="0"/>
              <a:t>Chatou</a:t>
            </a:r>
            <a:r>
              <a:rPr lang="en-US" dirty="0" smtClean="0"/>
              <a:t>, </a:t>
            </a:r>
            <a:r>
              <a:rPr lang="en-US" dirty="0" err="1" smtClean="0"/>
              <a:t>Croissy</a:t>
            </a:r>
            <a:r>
              <a:rPr lang="en-US" dirty="0" smtClean="0"/>
              <a:t>, and </a:t>
            </a:r>
            <a:r>
              <a:rPr lang="en-US" dirty="0" err="1" smtClean="0"/>
              <a:t>Bougival</a:t>
            </a:r>
            <a:r>
              <a:rPr lang="en-US" baseline="0" dirty="0" smtClean="0"/>
              <a:t> is inhabited by a swarm of writers, men and women belonging to the artic life of Paris. The have a habit of finding one another along the banks…” quote by </a:t>
            </a:r>
            <a:r>
              <a:rPr lang="en-US" baseline="0" dirty="0" err="1" smtClean="0"/>
              <a:t>Chapus</a:t>
            </a:r>
            <a:r>
              <a:rPr lang="en-US" baseline="0" dirty="0" smtClean="0"/>
              <a:t> </a:t>
            </a:r>
          </a:p>
          <a:p>
            <a:r>
              <a:rPr lang="en-US" baseline="0" dirty="0" smtClean="0"/>
              <a:t>Monet and Renoir were among the artists that found each other along the banks and they  collaborated together, painting many impressionist works. </a:t>
            </a:r>
          </a:p>
          <a:p>
            <a:r>
              <a:rPr lang="en-US" baseline="0" dirty="0" err="1" smtClean="0"/>
              <a:t>Yon’s</a:t>
            </a:r>
            <a:r>
              <a:rPr lang="en-US" baseline="0" dirty="0" smtClean="0"/>
              <a:t> La </a:t>
            </a:r>
            <a:r>
              <a:rPr lang="en-US" baseline="0" dirty="0" err="1" smtClean="0"/>
              <a:t>Grenouillere</a:t>
            </a:r>
            <a:r>
              <a:rPr lang="en-US" baseline="0" dirty="0" smtClean="0"/>
              <a:t> (above) showcases the elements of </a:t>
            </a:r>
            <a:r>
              <a:rPr lang="en-US" baseline="0" dirty="0" err="1" smtClean="0"/>
              <a:t>Grenouillere</a:t>
            </a:r>
            <a:r>
              <a:rPr lang="en-US" baseline="0" dirty="0" smtClean="0"/>
              <a:t> that Monet and Renoir will paint: promenading, bathing/swimming, the Camembert (small island), floating dining boats, boating, family life (child and dog). </a:t>
            </a:r>
            <a:endParaRPr lang="en-US" dirty="0"/>
          </a:p>
        </p:txBody>
      </p:sp>
      <p:sp>
        <p:nvSpPr>
          <p:cNvPr id="4" name="Slide Number Placeholder 3"/>
          <p:cNvSpPr>
            <a:spLocks noGrp="1"/>
          </p:cNvSpPr>
          <p:nvPr>
            <p:ph type="sldNum" sz="quarter" idx="10"/>
          </p:nvPr>
        </p:nvSpPr>
        <p:spPr/>
        <p:txBody>
          <a:bodyPr/>
          <a:lstStyle/>
          <a:p>
            <a:fld id="{2AEA13FD-E324-6848-B833-854C2D0FDD3E}" type="slidenum">
              <a:rPr lang="en-US" smtClean="0"/>
              <a:t>12</a:t>
            </a:fld>
            <a:endParaRPr lang="en-US"/>
          </a:p>
        </p:txBody>
      </p:sp>
    </p:spTree>
    <p:extLst>
      <p:ext uri="{BB962C8B-B14F-4D97-AF65-F5344CB8AC3E}">
        <p14:creationId xmlns:p14="http://schemas.microsoft.com/office/powerpoint/2010/main" val="2793642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B6A472FD-9541-E84A-AECA-A2C45ECE98D4}" type="datetimeFigureOut">
              <a:rPr lang="en-US" smtClean="0"/>
              <a:t>3/28/13</a:t>
            </a:fld>
            <a:endParaRPr lang="en-US"/>
          </a:p>
        </p:txBody>
      </p:sp>
      <p:sp>
        <p:nvSpPr>
          <p:cNvPr id="16" name="Slide Number Placeholder 15"/>
          <p:cNvSpPr>
            <a:spLocks noGrp="1"/>
          </p:cNvSpPr>
          <p:nvPr>
            <p:ph type="sldNum" sz="quarter" idx="11"/>
          </p:nvPr>
        </p:nvSpPr>
        <p:spPr/>
        <p:txBody>
          <a:bodyPr/>
          <a:lstStyle/>
          <a:p>
            <a:fld id="{B9D2C864-9362-43C7-A136-D9C41D93A96D}"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A472FD-9541-E84A-AECA-A2C45ECE98D4}" type="datetimeFigureOut">
              <a:rPr lang="en-US" smtClean="0"/>
              <a:t>3/28/13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45C8A-935A-B44E-A45A-A4E0BABA2CC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A472FD-9541-E84A-AECA-A2C45ECE98D4}" type="datetimeFigureOut">
              <a:rPr lang="en-US" smtClean="0"/>
              <a:t>3/28/13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45C8A-935A-B44E-A45A-A4E0BABA2CC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B6A472FD-9541-E84A-AECA-A2C45ECE98D4}" type="datetimeFigureOut">
              <a:rPr lang="en-US" smtClean="0"/>
              <a:t>3/28/13</a:t>
            </a:fld>
            <a:endParaRPr lang="en-US"/>
          </a:p>
        </p:txBody>
      </p:sp>
      <p:sp>
        <p:nvSpPr>
          <p:cNvPr id="15" name="Slide Number Placeholder 14"/>
          <p:cNvSpPr>
            <a:spLocks noGrp="1"/>
          </p:cNvSpPr>
          <p:nvPr>
            <p:ph type="sldNum" sz="quarter" idx="11"/>
          </p:nvPr>
        </p:nvSpPr>
        <p:spPr/>
        <p:txBody>
          <a:bodyPr/>
          <a:lstStyle/>
          <a:p>
            <a:fld id="{43845C8A-935A-B44E-A45A-A4E0BABA2CC6}"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B6A472FD-9541-E84A-AECA-A2C45ECE98D4}" type="datetimeFigureOut">
              <a:rPr lang="en-US" smtClean="0"/>
              <a:t>3/28/13</a:t>
            </a:fld>
            <a:endParaRPr lang="en-US"/>
          </a:p>
        </p:txBody>
      </p:sp>
      <p:sp>
        <p:nvSpPr>
          <p:cNvPr id="13" name="Slide Number Placeholder 12"/>
          <p:cNvSpPr>
            <a:spLocks noGrp="1"/>
          </p:cNvSpPr>
          <p:nvPr>
            <p:ph type="sldNum" sz="quarter" idx="11"/>
          </p:nvPr>
        </p:nvSpPr>
        <p:spPr/>
        <p:txBody>
          <a:bodyPr/>
          <a:lstStyle/>
          <a:p>
            <a:fld id="{43845C8A-935A-B44E-A45A-A4E0BABA2CC6}"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B6A472FD-9541-E84A-AECA-A2C45ECE98D4}" type="datetimeFigureOut">
              <a:rPr lang="en-US" smtClean="0"/>
              <a:t>3/28/13</a:t>
            </a:fld>
            <a:endParaRPr lang="en-US"/>
          </a:p>
        </p:txBody>
      </p:sp>
      <p:sp>
        <p:nvSpPr>
          <p:cNvPr id="9" name="Slide Number Placeholder 8"/>
          <p:cNvSpPr>
            <a:spLocks noGrp="1"/>
          </p:cNvSpPr>
          <p:nvPr>
            <p:ph type="sldNum" sz="quarter" idx="11"/>
          </p:nvPr>
        </p:nvSpPr>
        <p:spPr/>
        <p:txBody>
          <a:bodyPr/>
          <a:lstStyle/>
          <a:p>
            <a:fld id="{43845C8A-935A-B44E-A45A-A4E0BABA2CC6}"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B6A472FD-9541-E84A-AECA-A2C45ECE98D4}" type="datetimeFigureOut">
              <a:rPr lang="en-US" smtClean="0"/>
              <a:t>3/28/13</a:t>
            </a:fld>
            <a:endParaRPr lang="en-US"/>
          </a:p>
        </p:txBody>
      </p:sp>
      <p:sp>
        <p:nvSpPr>
          <p:cNvPr id="15" name="Slide Number Placeholder 14"/>
          <p:cNvSpPr>
            <a:spLocks noGrp="1"/>
          </p:cNvSpPr>
          <p:nvPr>
            <p:ph type="sldNum" sz="quarter" idx="11"/>
          </p:nvPr>
        </p:nvSpPr>
        <p:spPr/>
        <p:txBody>
          <a:bodyPr/>
          <a:lstStyle/>
          <a:p>
            <a:fld id="{43845C8A-935A-B44E-A45A-A4E0BABA2CC6}"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B6A472FD-9541-E84A-AECA-A2C45ECE98D4}" type="datetimeFigureOut">
              <a:rPr lang="en-US" smtClean="0"/>
              <a:t>3/28/13</a:t>
            </a:fld>
            <a:endParaRPr lang="en-US"/>
          </a:p>
        </p:txBody>
      </p:sp>
      <p:sp>
        <p:nvSpPr>
          <p:cNvPr id="8" name="Slide Number Placeholder 7"/>
          <p:cNvSpPr>
            <a:spLocks noGrp="1"/>
          </p:cNvSpPr>
          <p:nvPr>
            <p:ph type="sldNum" sz="quarter" idx="11"/>
          </p:nvPr>
        </p:nvSpPr>
        <p:spPr/>
        <p:txBody>
          <a:bodyPr/>
          <a:lstStyle/>
          <a:p>
            <a:fld id="{43845C8A-935A-B44E-A45A-A4E0BABA2CC6}"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6A472FD-9541-E84A-AECA-A2C45ECE98D4}" type="datetimeFigureOut">
              <a:rPr lang="en-US" smtClean="0"/>
              <a:t>3/28/13</a:t>
            </a:fld>
            <a:endParaRPr lang="en-US"/>
          </a:p>
        </p:txBody>
      </p:sp>
      <p:sp>
        <p:nvSpPr>
          <p:cNvPr id="6" name="Slide Number Placeholder 5"/>
          <p:cNvSpPr>
            <a:spLocks noGrp="1"/>
          </p:cNvSpPr>
          <p:nvPr>
            <p:ph type="sldNum" sz="quarter" idx="11"/>
          </p:nvPr>
        </p:nvSpPr>
        <p:spPr/>
        <p:txBody>
          <a:bodyPr/>
          <a:lstStyle/>
          <a:p>
            <a:fld id="{43845C8A-935A-B44E-A45A-A4E0BABA2CC6}" type="slidenum">
              <a:rPr lang="en-US" smtClean="0"/>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B6A472FD-9541-E84A-AECA-A2C45ECE98D4}" type="datetimeFigureOut">
              <a:rPr lang="en-US" smtClean="0"/>
              <a:t>3/28/13</a:t>
            </a:fld>
            <a:endParaRPr lang="en-US"/>
          </a:p>
        </p:txBody>
      </p:sp>
      <p:sp>
        <p:nvSpPr>
          <p:cNvPr id="16" name="Slide Number Placeholder 15"/>
          <p:cNvSpPr>
            <a:spLocks noGrp="1"/>
          </p:cNvSpPr>
          <p:nvPr>
            <p:ph type="sldNum" sz="quarter" idx="11"/>
          </p:nvPr>
        </p:nvSpPr>
        <p:spPr/>
        <p:txBody>
          <a:bodyPr/>
          <a:lstStyle/>
          <a:p>
            <a:fld id="{43845C8A-935A-B44E-A45A-A4E0BABA2CC6}"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B6A472FD-9541-E84A-AECA-A2C45ECE98D4}" type="datetimeFigureOut">
              <a:rPr lang="en-US" smtClean="0"/>
              <a:t>3/28/13</a:t>
            </a:fld>
            <a:endParaRPr lang="en-US"/>
          </a:p>
        </p:txBody>
      </p:sp>
      <p:sp>
        <p:nvSpPr>
          <p:cNvPr id="14" name="Slide Number Placeholder 13"/>
          <p:cNvSpPr>
            <a:spLocks noGrp="1"/>
          </p:cNvSpPr>
          <p:nvPr>
            <p:ph type="sldNum" sz="quarter" idx="11"/>
          </p:nvPr>
        </p:nvSpPr>
        <p:spPr/>
        <p:txBody>
          <a:bodyPr/>
          <a:lstStyle/>
          <a:p>
            <a:fld id="{43845C8A-935A-B44E-A45A-A4E0BABA2CC6}"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B6A472FD-9541-E84A-AECA-A2C45ECE98D4}" type="datetimeFigureOut">
              <a:rPr lang="en-US" smtClean="0"/>
              <a:t>3/28/13</a:t>
            </a:fld>
            <a:endParaRPr lang="en-US"/>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43845C8A-935A-B44E-A45A-A4E0BABA2CC6}"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emf"/><Relationship Id="rId3" Type="http://schemas.openxmlformats.org/officeDocument/2006/relationships/image" Target="../media/image1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emf"/><Relationship Id="rId3" Type="http://schemas.openxmlformats.org/officeDocument/2006/relationships/image" Target="../media/image2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FF00"/>
                </a:solidFill>
              </a:rPr>
              <a:t>Suburban Leisure </a:t>
            </a:r>
            <a:endParaRPr lang="en-US" dirty="0">
              <a:solidFill>
                <a:srgbClr val="FFFF00"/>
              </a:solidFill>
            </a:endParaRPr>
          </a:p>
        </p:txBody>
      </p:sp>
      <p:sp>
        <p:nvSpPr>
          <p:cNvPr id="3" name="Subtitle 2"/>
          <p:cNvSpPr>
            <a:spLocks noGrp="1"/>
          </p:cNvSpPr>
          <p:nvPr>
            <p:ph type="subTitle" idx="1"/>
          </p:nvPr>
        </p:nvSpPr>
        <p:spPr/>
        <p:txBody>
          <a:bodyPr/>
          <a:lstStyle/>
          <a:p>
            <a:r>
              <a:rPr lang="en-US" dirty="0" smtClean="0"/>
              <a:t>Sam, Aisha &amp; Abigail  </a:t>
            </a:r>
            <a:endParaRPr lang="en-US" dirty="0"/>
          </a:p>
        </p:txBody>
      </p:sp>
    </p:spTree>
    <p:extLst>
      <p:ext uri="{BB962C8B-B14F-4D97-AF65-F5344CB8AC3E}">
        <p14:creationId xmlns:p14="http://schemas.microsoft.com/office/powerpoint/2010/main" val="5739038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net- The Bridge at Bougival .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570" y="840154"/>
            <a:ext cx="7562430" cy="5303154"/>
          </a:xfrm>
          <a:prstGeom prst="rect">
            <a:avLst/>
          </a:prstGeom>
        </p:spPr>
      </p:pic>
      <p:sp>
        <p:nvSpPr>
          <p:cNvPr id="3" name="TextBox 2"/>
          <p:cNvSpPr txBox="1"/>
          <p:nvPr/>
        </p:nvSpPr>
        <p:spPr>
          <a:xfrm rot="16200000">
            <a:off x="-2462627" y="2779991"/>
            <a:ext cx="6213232" cy="1200329"/>
          </a:xfrm>
          <a:prstGeom prst="rect">
            <a:avLst/>
          </a:prstGeom>
          <a:noFill/>
        </p:spPr>
        <p:txBody>
          <a:bodyPr wrap="square" rtlCol="0">
            <a:spAutoFit/>
          </a:bodyPr>
          <a:lstStyle/>
          <a:p>
            <a:r>
              <a:rPr lang="en-US" sz="3600" dirty="0" smtClean="0"/>
              <a:t>Monet, </a:t>
            </a:r>
            <a:r>
              <a:rPr lang="en-US" sz="3600" i="1" dirty="0" smtClean="0"/>
              <a:t>The Bridge at </a:t>
            </a:r>
            <a:r>
              <a:rPr lang="en-US" sz="3600" i="1" dirty="0" err="1" smtClean="0"/>
              <a:t>Bougival</a:t>
            </a:r>
            <a:r>
              <a:rPr lang="en-US" sz="3600" i="1" dirty="0" smtClean="0"/>
              <a:t> </a:t>
            </a:r>
            <a:r>
              <a:rPr lang="en-US" sz="3600" dirty="0" smtClean="0"/>
              <a:t>1869</a:t>
            </a:r>
            <a:endParaRPr lang="en-US" sz="3600" i="1" dirty="0"/>
          </a:p>
        </p:txBody>
      </p:sp>
    </p:spTree>
    <p:extLst>
      <p:ext uri="{BB962C8B-B14F-4D97-AF65-F5344CB8AC3E}">
        <p14:creationId xmlns:p14="http://schemas.microsoft.com/office/powerpoint/2010/main" val="378856313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 of paris suburbs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41"/>
            <a:ext cx="9144000" cy="6811973"/>
          </a:xfrm>
          <a:prstGeom prst="rect">
            <a:avLst/>
          </a:prstGeom>
        </p:spPr>
      </p:pic>
      <p:sp>
        <p:nvSpPr>
          <p:cNvPr id="3" name="Left Arrow 2"/>
          <p:cNvSpPr/>
          <p:nvPr/>
        </p:nvSpPr>
        <p:spPr>
          <a:xfrm>
            <a:off x="1873693" y="2833932"/>
            <a:ext cx="587182" cy="395982"/>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460875" y="2747327"/>
            <a:ext cx="2303624" cy="523220"/>
          </a:xfrm>
          <a:prstGeom prst="rect">
            <a:avLst/>
          </a:prstGeom>
          <a:solidFill>
            <a:schemeClr val="tx1"/>
          </a:solidFill>
        </p:spPr>
        <p:txBody>
          <a:bodyPr wrap="square" rtlCol="0">
            <a:spAutoFit/>
          </a:bodyPr>
          <a:lstStyle/>
          <a:p>
            <a:r>
              <a:rPr lang="en-US" sz="2800" b="1" dirty="0" err="1" smtClean="0">
                <a:solidFill>
                  <a:srgbClr val="FF0000"/>
                </a:solidFill>
              </a:rPr>
              <a:t>Grenouillere</a:t>
            </a:r>
            <a:endParaRPr lang="en-US" sz="2800" b="1" dirty="0">
              <a:solidFill>
                <a:srgbClr val="FF0000"/>
              </a:solidFill>
            </a:endParaRPr>
          </a:p>
        </p:txBody>
      </p:sp>
    </p:spTree>
    <p:extLst>
      <p:ext uri="{BB962C8B-B14F-4D97-AF65-F5344CB8AC3E}">
        <p14:creationId xmlns:p14="http://schemas.microsoft.com/office/powerpoint/2010/main" val="33241986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58462" y="435477"/>
            <a:ext cx="6877538" cy="3108544"/>
          </a:xfrm>
          <a:prstGeom prst="rect">
            <a:avLst/>
          </a:prstGeom>
          <a:noFill/>
        </p:spPr>
        <p:txBody>
          <a:bodyPr wrap="square" rtlCol="0">
            <a:spAutoFit/>
          </a:bodyPr>
          <a:lstStyle/>
          <a:p>
            <a:r>
              <a:rPr lang="en-US" sz="2800" dirty="0">
                <a:solidFill>
                  <a:srgbClr val="FFFF00"/>
                </a:solidFill>
              </a:rPr>
              <a:t>Who:</a:t>
            </a:r>
            <a:r>
              <a:rPr lang="en-US" sz="2800" dirty="0"/>
              <a:t> Monet and Renoir</a:t>
            </a:r>
          </a:p>
          <a:p>
            <a:endParaRPr lang="en-US" sz="2800" dirty="0" smtClean="0">
              <a:solidFill>
                <a:srgbClr val="FFFF00"/>
              </a:solidFill>
            </a:endParaRPr>
          </a:p>
          <a:p>
            <a:r>
              <a:rPr lang="en-US" sz="2800" dirty="0" smtClean="0">
                <a:solidFill>
                  <a:srgbClr val="FFFF00"/>
                </a:solidFill>
              </a:rPr>
              <a:t>Why:</a:t>
            </a:r>
            <a:r>
              <a:rPr lang="en-US" sz="2800" dirty="0" smtClean="0"/>
              <a:t> </a:t>
            </a:r>
            <a:r>
              <a:rPr lang="en-US" sz="2800" dirty="0" err="1" smtClean="0"/>
              <a:t>Croissy</a:t>
            </a:r>
            <a:r>
              <a:rPr lang="en-US" sz="2800" dirty="0" smtClean="0"/>
              <a:t> Island becomes hugely popular</a:t>
            </a:r>
          </a:p>
          <a:p>
            <a:endParaRPr lang="en-US" sz="2800" dirty="0" smtClean="0"/>
          </a:p>
          <a:p>
            <a:r>
              <a:rPr lang="en-US" sz="2800" dirty="0" smtClean="0">
                <a:solidFill>
                  <a:srgbClr val="FFFF00"/>
                </a:solidFill>
              </a:rPr>
              <a:t>What: </a:t>
            </a:r>
            <a:r>
              <a:rPr lang="en-US" sz="2800" dirty="0" smtClean="0"/>
              <a:t>Promenading, Bathing, The Camembert, Boating, Family Outings </a:t>
            </a:r>
            <a:endParaRPr lang="en-US" sz="2800" dirty="0"/>
          </a:p>
        </p:txBody>
      </p:sp>
      <p:pic>
        <p:nvPicPr>
          <p:cNvPr id="4" name="Content Placeholder 3" descr="Yon- La Genouillere.jpg"/>
          <p:cNvPicPr>
            <a:picLocks noGrp="1" noChangeAspect="1"/>
          </p:cNvPicPr>
          <p:nvPr>
            <p:ph idx="1"/>
          </p:nvPr>
        </p:nvPicPr>
        <p:blipFill>
          <a:blip r:embed="rId3">
            <a:extLst>
              <a:ext uri="{28A0092B-C50C-407E-A947-70E740481C1C}">
                <a14:useLocalDpi xmlns:a14="http://schemas.microsoft.com/office/drawing/2010/main" val="0"/>
              </a:ext>
            </a:extLst>
          </a:blip>
          <a:srcRect l="-2083" r="-2083"/>
          <a:stretch>
            <a:fillRect/>
          </a:stretch>
        </p:blipFill>
        <p:spPr>
          <a:xfrm>
            <a:off x="1600200" y="482213"/>
            <a:ext cx="7213600" cy="4328159"/>
          </a:xfrm>
        </p:spPr>
      </p:pic>
      <p:sp>
        <p:nvSpPr>
          <p:cNvPr id="5" name="TextBox 4"/>
          <p:cNvSpPr txBox="1"/>
          <p:nvPr/>
        </p:nvSpPr>
        <p:spPr>
          <a:xfrm rot="16200000">
            <a:off x="-1412629" y="2154370"/>
            <a:ext cx="4544643" cy="1200329"/>
          </a:xfrm>
          <a:prstGeom prst="rect">
            <a:avLst/>
          </a:prstGeom>
          <a:noFill/>
        </p:spPr>
        <p:txBody>
          <a:bodyPr wrap="square" rtlCol="0">
            <a:spAutoFit/>
          </a:bodyPr>
          <a:lstStyle/>
          <a:p>
            <a:pPr algn="r"/>
            <a:r>
              <a:rPr lang="en-US" sz="3600" dirty="0" smtClean="0">
                <a:solidFill>
                  <a:srgbClr val="FFFFFF"/>
                </a:solidFill>
              </a:rPr>
              <a:t>Yon, </a:t>
            </a:r>
            <a:r>
              <a:rPr lang="en-US" sz="3600" i="1" dirty="0" smtClean="0">
                <a:solidFill>
                  <a:srgbClr val="FFFFFF"/>
                </a:solidFill>
              </a:rPr>
              <a:t>La </a:t>
            </a:r>
            <a:r>
              <a:rPr lang="en-US" sz="3600" i="1" dirty="0" err="1" smtClean="0">
                <a:solidFill>
                  <a:srgbClr val="FFFFFF"/>
                </a:solidFill>
              </a:rPr>
              <a:t>Grenouillere</a:t>
            </a:r>
            <a:r>
              <a:rPr lang="en-US" sz="3600" dirty="0" smtClean="0">
                <a:solidFill>
                  <a:srgbClr val="FFFFFF"/>
                </a:solidFill>
              </a:rPr>
              <a:t> 1873</a:t>
            </a:r>
            <a:endParaRPr lang="en-US" sz="3600" i="1" dirty="0">
              <a:solidFill>
                <a:srgbClr val="FFFFFF"/>
              </a:solidFill>
            </a:endParaRPr>
          </a:p>
        </p:txBody>
      </p:sp>
      <p:sp>
        <p:nvSpPr>
          <p:cNvPr id="6" name="Title 5"/>
          <p:cNvSpPr>
            <a:spLocks noGrp="1"/>
          </p:cNvSpPr>
          <p:nvPr>
            <p:ph type="title"/>
          </p:nvPr>
        </p:nvSpPr>
        <p:spPr>
          <a:xfrm>
            <a:off x="953087" y="5177693"/>
            <a:ext cx="7543800" cy="914400"/>
          </a:xfrm>
        </p:spPr>
        <p:txBody>
          <a:bodyPr/>
          <a:lstStyle/>
          <a:p>
            <a:pPr algn="r"/>
            <a:r>
              <a:rPr lang="en-US" dirty="0" err="1" smtClean="0">
                <a:solidFill>
                  <a:srgbClr val="FFFF00"/>
                </a:solidFill>
              </a:rPr>
              <a:t>Grenouillere</a:t>
            </a:r>
            <a:r>
              <a:rPr lang="en-US" dirty="0" smtClean="0">
                <a:solidFill>
                  <a:srgbClr val="FFFF00"/>
                </a:solidFill>
              </a:rPr>
              <a:t> </a:t>
            </a:r>
            <a:endParaRPr lang="en-US" dirty="0">
              <a:solidFill>
                <a:srgbClr val="FFFF00"/>
              </a:solidFill>
            </a:endParaRPr>
          </a:p>
        </p:txBody>
      </p:sp>
    </p:spTree>
    <p:extLst>
      <p:ext uri="{BB962C8B-B14F-4D97-AF65-F5344CB8AC3E}">
        <p14:creationId xmlns:p14="http://schemas.microsoft.com/office/powerpoint/2010/main" val="2914093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net- La Grenouille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13439" cy="3549273"/>
          </a:xfrm>
          <a:prstGeom prst="rect">
            <a:avLst/>
          </a:prstGeom>
        </p:spPr>
      </p:pic>
      <p:pic>
        <p:nvPicPr>
          <p:cNvPr id="3" name="Picture 2" descr="Renoir- La Grenouillere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1538" y="3169920"/>
            <a:ext cx="4572000" cy="3688080"/>
          </a:xfrm>
          <a:prstGeom prst="rect">
            <a:avLst/>
          </a:prstGeom>
        </p:spPr>
      </p:pic>
      <p:sp>
        <p:nvSpPr>
          <p:cNvPr id="4" name="TextBox 3"/>
          <p:cNvSpPr txBox="1"/>
          <p:nvPr/>
        </p:nvSpPr>
        <p:spPr>
          <a:xfrm>
            <a:off x="4591538" y="1246832"/>
            <a:ext cx="3497385" cy="830997"/>
          </a:xfrm>
          <a:prstGeom prst="rect">
            <a:avLst/>
          </a:prstGeom>
          <a:noFill/>
        </p:spPr>
        <p:txBody>
          <a:bodyPr wrap="square" rtlCol="0">
            <a:spAutoFit/>
          </a:bodyPr>
          <a:lstStyle>
            <a:defPPr>
              <a:defRPr lang="en-US"/>
            </a:defPPr>
            <a:lvl1pPr>
              <a:defRPr sz="2400"/>
            </a:lvl1pPr>
          </a:lstStyle>
          <a:p>
            <a:r>
              <a:rPr lang="en-US" dirty="0"/>
              <a:t>Monet, </a:t>
            </a:r>
            <a:r>
              <a:rPr lang="en-US" i="1" dirty="0"/>
              <a:t>La </a:t>
            </a:r>
            <a:r>
              <a:rPr lang="en-US" i="1" dirty="0" err="1" smtClean="0"/>
              <a:t>Grenouillere</a:t>
            </a:r>
            <a:r>
              <a:rPr lang="en-US" i="1" dirty="0" smtClean="0"/>
              <a:t> </a:t>
            </a:r>
            <a:r>
              <a:rPr lang="en-US" dirty="0" smtClean="0"/>
              <a:t>1869</a:t>
            </a:r>
            <a:endParaRPr lang="en-US" i="1" dirty="0"/>
          </a:p>
        </p:txBody>
      </p:sp>
      <p:sp>
        <p:nvSpPr>
          <p:cNvPr id="5" name="TextBox 4"/>
          <p:cNvSpPr txBox="1"/>
          <p:nvPr/>
        </p:nvSpPr>
        <p:spPr>
          <a:xfrm>
            <a:off x="1521637" y="4884615"/>
            <a:ext cx="3558363" cy="830997"/>
          </a:xfrm>
          <a:prstGeom prst="rect">
            <a:avLst/>
          </a:prstGeom>
          <a:noFill/>
        </p:spPr>
        <p:txBody>
          <a:bodyPr wrap="square" rtlCol="0">
            <a:spAutoFit/>
          </a:bodyPr>
          <a:lstStyle/>
          <a:p>
            <a:r>
              <a:rPr lang="en-US" sz="2400" dirty="0" smtClean="0"/>
              <a:t>Renoir, </a:t>
            </a:r>
            <a:r>
              <a:rPr lang="en-US" sz="2400" i="1" dirty="0" smtClean="0"/>
              <a:t>La </a:t>
            </a:r>
            <a:r>
              <a:rPr lang="en-US" sz="2400" i="1" dirty="0" err="1" smtClean="0"/>
              <a:t>Grenouillere</a:t>
            </a:r>
            <a:r>
              <a:rPr lang="en-US" sz="2400" i="1" dirty="0" smtClean="0"/>
              <a:t> </a:t>
            </a:r>
            <a:r>
              <a:rPr lang="en-US" sz="2400" dirty="0" smtClean="0"/>
              <a:t>1869</a:t>
            </a:r>
            <a:endParaRPr lang="en-US" sz="2400" dirty="0"/>
          </a:p>
        </p:txBody>
      </p:sp>
    </p:spTree>
    <p:extLst>
      <p:ext uri="{BB962C8B-B14F-4D97-AF65-F5344CB8AC3E}">
        <p14:creationId xmlns:p14="http://schemas.microsoft.com/office/powerpoint/2010/main" val="8180129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net- Bating at la Grenouillere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372590" cy="3279443"/>
          </a:xfrm>
          <a:prstGeom prst="rect">
            <a:avLst/>
          </a:prstGeom>
        </p:spPr>
      </p:pic>
      <p:pic>
        <p:nvPicPr>
          <p:cNvPr id="3" name="Picture 2" descr="Renoir_La-Grenouillere 2.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5538" y="3003061"/>
            <a:ext cx="5568462" cy="4037135"/>
          </a:xfrm>
          <a:prstGeom prst="rect">
            <a:avLst/>
          </a:prstGeom>
        </p:spPr>
      </p:pic>
      <p:sp>
        <p:nvSpPr>
          <p:cNvPr id="4" name="TextBox 3"/>
          <p:cNvSpPr txBox="1"/>
          <p:nvPr/>
        </p:nvSpPr>
        <p:spPr>
          <a:xfrm>
            <a:off x="4372590" y="1246832"/>
            <a:ext cx="3497385" cy="830997"/>
          </a:xfrm>
          <a:prstGeom prst="rect">
            <a:avLst/>
          </a:prstGeom>
          <a:noFill/>
        </p:spPr>
        <p:txBody>
          <a:bodyPr wrap="square" rtlCol="0">
            <a:spAutoFit/>
          </a:bodyPr>
          <a:lstStyle>
            <a:defPPr>
              <a:defRPr lang="en-US"/>
            </a:defPPr>
            <a:lvl1pPr>
              <a:defRPr sz="2400"/>
            </a:lvl1pPr>
          </a:lstStyle>
          <a:p>
            <a:r>
              <a:rPr lang="en-US" dirty="0"/>
              <a:t>Monet, </a:t>
            </a:r>
            <a:r>
              <a:rPr lang="en-US" i="1" dirty="0" smtClean="0"/>
              <a:t>Bathing at la </a:t>
            </a:r>
            <a:r>
              <a:rPr lang="en-US" i="1" dirty="0" err="1" smtClean="0"/>
              <a:t>Grenouillere</a:t>
            </a:r>
            <a:r>
              <a:rPr lang="en-US" i="1" dirty="0" smtClean="0"/>
              <a:t> </a:t>
            </a:r>
            <a:r>
              <a:rPr lang="en-US" dirty="0" smtClean="0"/>
              <a:t>1869</a:t>
            </a:r>
            <a:endParaRPr lang="en-US" i="1" dirty="0"/>
          </a:p>
        </p:txBody>
      </p:sp>
      <p:sp>
        <p:nvSpPr>
          <p:cNvPr id="5" name="TextBox 4"/>
          <p:cNvSpPr txBox="1"/>
          <p:nvPr/>
        </p:nvSpPr>
        <p:spPr>
          <a:xfrm>
            <a:off x="429845" y="4685601"/>
            <a:ext cx="3497385" cy="830997"/>
          </a:xfrm>
          <a:prstGeom prst="rect">
            <a:avLst/>
          </a:prstGeom>
          <a:noFill/>
        </p:spPr>
        <p:txBody>
          <a:bodyPr wrap="square" rtlCol="0">
            <a:spAutoFit/>
          </a:bodyPr>
          <a:lstStyle>
            <a:defPPr>
              <a:defRPr lang="en-US"/>
            </a:defPPr>
            <a:lvl1pPr>
              <a:defRPr sz="2400"/>
            </a:lvl1pPr>
          </a:lstStyle>
          <a:p>
            <a:r>
              <a:rPr lang="en-US" dirty="0" smtClean="0"/>
              <a:t>Renoir, </a:t>
            </a:r>
            <a:r>
              <a:rPr lang="en-US" i="1" dirty="0"/>
              <a:t>La </a:t>
            </a:r>
            <a:r>
              <a:rPr lang="en-US" i="1" dirty="0" err="1" smtClean="0"/>
              <a:t>Grenouillere</a:t>
            </a:r>
            <a:r>
              <a:rPr lang="en-US" i="1" dirty="0" smtClean="0"/>
              <a:t> </a:t>
            </a:r>
            <a:r>
              <a:rPr lang="en-US" dirty="0" smtClean="0"/>
              <a:t>1869</a:t>
            </a:r>
            <a:endParaRPr lang="en-US" i="1" dirty="0"/>
          </a:p>
        </p:txBody>
      </p:sp>
    </p:spTree>
    <p:extLst>
      <p:ext uri="{BB962C8B-B14F-4D97-AF65-F5344CB8AC3E}">
        <p14:creationId xmlns:p14="http://schemas.microsoft.com/office/powerpoint/2010/main" val="136207256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 of paris suburbs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41"/>
            <a:ext cx="9144000" cy="6811973"/>
          </a:xfrm>
          <a:prstGeom prst="rect">
            <a:avLst/>
          </a:prstGeom>
        </p:spPr>
      </p:pic>
      <p:sp>
        <p:nvSpPr>
          <p:cNvPr id="3" name="Left Arrow 2"/>
          <p:cNvSpPr/>
          <p:nvPr/>
        </p:nvSpPr>
        <p:spPr>
          <a:xfrm>
            <a:off x="3618683" y="880719"/>
            <a:ext cx="587182" cy="395982"/>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205865" y="792354"/>
            <a:ext cx="2026904" cy="523220"/>
          </a:xfrm>
          <a:prstGeom prst="rect">
            <a:avLst/>
          </a:prstGeom>
          <a:solidFill>
            <a:schemeClr val="tx1"/>
          </a:solidFill>
        </p:spPr>
        <p:txBody>
          <a:bodyPr wrap="square" rtlCol="0">
            <a:spAutoFit/>
          </a:bodyPr>
          <a:lstStyle/>
          <a:p>
            <a:r>
              <a:rPr lang="en-US" sz="2800" b="1" dirty="0" smtClean="0">
                <a:solidFill>
                  <a:srgbClr val="FF0000"/>
                </a:solidFill>
              </a:rPr>
              <a:t>Argenteuil</a:t>
            </a:r>
            <a:endParaRPr lang="en-US" sz="2800" b="1" dirty="0">
              <a:solidFill>
                <a:srgbClr val="FF0000"/>
              </a:solidFill>
            </a:endParaRPr>
          </a:p>
        </p:txBody>
      </p:sp>
    </p:spTree>
    <p:extLst>
      <p:ext uri="{BB962C8B-B14F-4D97-AF65-F5344CB8AC3E}">
        <p14:creationId xmlns:p14="http://schemas.microsoft.com/office/powerpoint/2010/main" val="308808887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87748" y="429068"/>
            <a:ext cx="5963138" cy="3108544"/>
          </a:xfrm>
          <a:prstGeom prst="rect">
            <a:avLst/>
          </a:prstGeom>
          <a:noFill/>
        </p:spPr>
        <p:txBody>
          <a:bodyPr wrap="square" rtlCol="0">
            <a:spAutoFit/>
          </a:bodyPr>
          <a:lstStyle/>
          <a:p>
            <a:r>
              <a:rPr lang="en-US" sz="2800" dirty="0">
                <a:solidFill>
                  <a:srgbClr val="FFFF00"/>
                </a:solidFill>
              </a:rPr>
              <a:t>Who:</a:t>
            </a:r>
            <a:r>
              <a:rPr lang="en-US" sz="2800" dirty="0"/>
              <a:t> Monet </a:t>
            </a:r>
            <a:r>
              <a:rPr lang="en-US" sz="2800" dirty="0" smtClean="0"/>
              <a:t>lives here. Renoir, </a:t>
            </a:r>
            <a:r>
              <a:rPr lang="en-US" sz="2800" dirty="0" err="1" smtClean="0"/>
              <a:t>Manet</a:t>
            </a:r>
            <a:r>
              <a:rPr lang="en-US" sz="2800" dirty="0"/>
              <a:t> </a:t>
            </a:r>
            <a:r>
              <a:rPr lang="en-US" sz="2800" dirty="0" smtClean="0"/>
              <a:t>(?) </a:t>
            </a:r>
            <a:endParaRPr lang="en-US" sz="2800" dirty="0"/>
          </a:p>
          <a:p>
            <a:endParaRPr lang="en-US" sz="2800" dirty="0" smtClean="0">
              <a:solidFill>
                <a:srgbClr val="FFFF00"/>
              </a:solidFill>
            </a:endParaRPr>
          </a:p>
          <a:p>
            <a:r>
              <a:rPr lang="en-US" sz="2800" dirty="0" smtClean="0">
                <a:solidFill>
                  <a:srgbClr val="FFFF00"/>
                </a:solidFill>
              </a:rPr>
              <a:t>Why: </a:t>
            </a:r>
            <a:r>
              <a:rPr lang="en-US" sz="2800" dirty="0" smtClean="0"/>
              <a:t>Winds for sailing. More modern.</a:t>
            </a:r>
          </a:p>
          <a:p>
            <a:endParaRPr lang="en-US" sz="2800" dirty="0" smtClean="0"/>
          </a:p>
          <a:p>
            <a:r>
              <a:rPr lang="en-US" sz="2800" dirty="0" smtClean="0">
                <a:solidFill>
                  <a:srgbClr val="FFFF00"/>
                </a:solidFill>
              </a:rPr>
              <a:t>What: </a:t>
            </a:r>
            <a:r>
              <a:rPr lang="en-US" sz="2800" dirty="0" smtClean="0">
                <a:solidFill>
                  <a:srgbClr val="FFFFFF"/>
                </a:solidFill>
              </a:rPr>
              <a:t>Sailing</a:t>
            </a:r>
            <a:endParaRPr lang="en-US" sz="2800" dirty="0">
              <a:solidFill>
                <a:srgbClr val="FFFFFF"/>
              </a:solidFill>
            </a:endParaRPr>
          </a:p>
        </p:txBody>
      </p:sp>
      <p:pic>
        <p:nvPicPr>
          <p:cNvPr id="5" name="Content Placeholder 4" descr="Monet- The Railroad Bridege at Argenteuil .jpg"/>
          <p:cNvPicPr>
            <a:picLocks noGrp="1" noChangeAspect="1"/>
          </p:cNvPicPr>
          <p:nvPr>
            <p:ph idx="1"/>
          </p:nvPr>
        </p:nvPicPr>
        <p:blipFill>
          <a:blip r:embed="rId3">
            <a:extLst>
              <a:ext uri="{28A0092B-C50C-407E-A947-70E740481C1C}">
                <a14:useLocalDpi xmlns:a14="http://schemas.microsoft.com/office/drawing/2010/main" val="0"/>
              </a:ext>
            </a:extLst>
          </a:blip>
          <a:srcRect l="-11324" r="-11324"/>
          <a:stretch>
            <a:fillRect/>
          </a:stretch>
        </p:blipFill>
        <p:spPr>
          <a:xfrm>
            <a:off x="1992925" y="429456"/>
            <a:ext cx="7412240" cy="4447344"/>
          </a:xfrm>
        </p:spPr>
      </p:pic>
      <p:sp>
        <p:nvSpPr>
          <p:cNvPr id="4" name="Title 3"/>
          <p:cNvSpPr>
            <a:spLocks noGrp="1"/>
          </p:cNvSpPr>
          <p:nvPr>
            <p:ph type="title"/>
          </p:nvPr>
        </p:nvSpPr>
        <p:spPr>
          <a:xfrm>
            <a:off x="1207086" y="5013569"/>
            <a:ext cx="7543800" cy="914400"/>
          </a:xfrm>
        </p:spPr>
        <p:txBody>
          <a:bodyPr/>
          <a:lstStyle/>
          <a:p>
            <a:pPr algn="r"/>
            <a:r>
              <a:rPr lang="en-US" dirty="0" smtClean="0">
                <a:solidFill>
                  <a:srgbClr val="FFFF00"/>
                </a:solidFill>
              </a:rPr>
              <a:t>Argenteuil </a:t>
            </a:r>
            <a:endParaRPr lang="en-US" dirty="0">
              <a:solidFill>
                <a:srgbClr val="FFFF00"/>
              </a:solidFill>
            </a:endParaRPr>
          </a:p>
        </p:txBody>
      </p:sp>
      <p:sp>
        <p:nvSpPr>
          <p:cNvPr id="6" name="TextBox 5"/>
          <p:cNvSpPr txBox="1"/>
          <p:nvPr/>
        </p:nvSpPr>
        <p:spPr>
          <a:xfrm rot="16200000">
            <a:off x="-730289" y="1733960"/>
            <a:ext cx="4246098" cy="1754327"/>
          </a:xfrm>
          <a:prstGeom prst="rect">
            <a:avLst/>
          </a:prstGeom>
          <a:noFill/>
        </p:spPr>
        <p:txBody>
          <a:bodyPr wrap="square" rtlCol="0">
            <a:spAutoFit/>
          </a:bodyPr>
          <a:lstStyle/>
          <a:p>
            <a:r>
              <a:rPr lang="en-US" sz="3600" dirty="0" smtClean="0">
                <a:solidFill>
                  <a:srgbClr val="FFFFFF"/>
                </a:solidFill>
              </a:rPr>
              <a:t>Monet, </a:t>
            </a:r>
            <a:r>
              <a:rPr lang="en-US" sz="3600" i="1" dirty="0" smtClean="0">
                <a:solidFill>
                  <a:srgbClr val="FFFFFF"/>
                </a:solidFill>
              </a:rPr>
              <a:t>The Railroad Bridge at Argenteuil </a:t>
            </a:r>
            <a:r>
              <a:rPr lang="en-US" sz="3600" dirty="0" smtClean="0">
                <a:solidFill>
                  <a:srgbClr val="FFFFFF"/>
                </a:solidFill>
              </a:rPr>
              <a:t>1874</a:t>
            </a:r>
            <a:endParaRPr lang="en-US" sz="3600" i="1" dirty="0">
              <a:solidFill>
                <a:srgbClr val="FFFFFF"/>
              </a:solidFill>
            </a:endParaRPr>
          </a:p>
        </p:txBody>
      </p:sp>
    </p:spTree>
    <p:extLst>
      <p:ext uri="{BB962C8B-B14F-4D97-AF65-F5344CB8AC3E}">
        <p14:creationId xmlns:p14="http://schemas.microsoft.com/office/powerpoint/2010/main" val="2805930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net- The Railroad Bridge, Argenteu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447" y="703385"/>
            <a:ext cx="7461169" cy="4506546"/>
          </a:xfrm>
          <a:prstGeom prst="rect">
            <a:avLst/>
          </a:prstGeom>
        </p:spPr>
      </p:pic>
      <p:sp>
        <p:nvSpPr>
          <p:cNvPr id="3" name="TextBox 2"/>
          <p:cNvSpPr txBox="1"/>
          <p:nvPr/>
        </p:nvSpPr>
        <p:spPr>
          <a:xfrm>
            <a:off x="703385" y="5467762"/>
            <a:ext cx="7854461" cy="1200329"/>
          </a:xfrm>
          <a:prstGeom prst="rect">
            <a:avLst/>
          </a:prstGeom>
          <a:noFill/>
        </p:spPr>
        <p:txBody>
          <a:bodyPr wrap="square" rtlCol="0">
            <a:spAutoFit/>
          </a:bodyPr>
          <a:lstStyle/>
          <a:p>
            <a:r>
              <a:rPr lang="en-US" sz="3600" dirty="0" smtClean="0"/>
              <a:t>Monet, </a:t>
            </a:r>
            <a:r>
              <a:rPr lang="en-US" sz="3600" i="1" dirty="0" smtClean="0"/>
              <a:t>The Railroad Bridge, Argenteuil </a:t>
            </a:r>
            <a:r>
              <a:rPr lang="en-US" sz="3600" dirty="0" smtClean="0"/>
              <a:t>1873</a:t>
            </a:r>
            <a:r>
              <a:rPr lang="en-US" sz="3600" i="1" dirty="0" smtClean="0"/>
              <a:t> </a:t>
            </a:r>
            <a:endParaRPr lang="en-US" sz="3600" i="1" dirty="0"/>
          </a:p>
        </p:txBody>
      </p:sp>
    </p:spTree>
    <p:extLst>
      <p:ext uri="{BB962C8B-B14F-4D97-AF65-F5344CB8AC3E}">
        <p14:creationId xmlns:p14="http://schemas.microsoft.com/office/powerpoint/2010/main" val="39903808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428222" cy="3406325"/>
          </a:xfrm>
          <a:prstGeom prst="rect">
            <a:avLst/>
          </a:prstGeom>
        </p:spPr>
      </p:pic>
      <p:pic>
        <p:nvPicPr>
          <p:cNvPr id="3" name="Picture 2"/>
          <p:cNvPicPr>
            <a:picLocks noChangeAspect="1"/>
          </p:cNvPicPr>
          <p:nvPr/>
        </p:nvPicPr>
        <p:blipFill>
          <a:blip r:embed="rId3"/>
          <a:stretch>
            <a:fillRect/>
          </a:stretch>
        </p:blipFill>
        <p:spPr>
          <a:xfrm>
            <a:off x="4267200" y="3111500"/>
            <a:ext cx="4876800" cy="3746500"/>
          </a:xfrm>
          <a:prstGeom prst="rect">
            <a:avLst/>
          </a:prstGeom>
        </p:spPr>
      </p:pic>
      <p:sp>
        <p:nvSpPr>
          <p:cNvPr id="4" name="TextBox 3"/>
          <p:cNvSpPr txBox="1"/>
          <p:nvPr/>
        </p:nvSpPr>
        <p:spPr>
          <a:xfrm>
            <a:off x="1447517" y="4674908"/>
            <a:ext cx="3866757" cy="830997"/>
          </a:xfrm>
          <a:prstGeom prst="rect">
            <a:avLst/>
          </a:prstGeom>
          <a:noFill/>
        </p:spPr>
        <p:txBody>
          <a:bodyPr wrap="square" rtlCol="0">
            <a:spAutoFit/>
          </a:bodyPr>
          <a:lstStyle>
            <a:defPPr>
              <a:defRPr lang="en-US"/>
            </a:defPPr>
            <a:lvl1pPr>
              <a:defRPr sz="2400"/>
            </a:lvl1pPr>
          </a:lstStyle>
          <a:p>
            <a:r>
              <a:rPr lang="en-US" dirty="0" smtClean="0"/>
              <a:t>Renoir, </a:t>
            </a:r>
            <a:r>
              <a:rPr lang="en-US" i="1" dirty="0" smtClean="0"/>
              <a:t>Sailboats at Argenteuil</a:t>
            </a:r>
            <a:r>
              <a:rPr lang="en-US" dirty="0" smtClean="0"/>
              <a:t> </a:t>
            </a:r>
            <a:r>
              <a:rPr lang="en-US" i="1" dirty="0" smtClean="0"/>
              <a:t> </a:t>
            </a:r>
            <a:r>
              <a:rPr lang="en-US" dirty="0" smtClean="0"/>
              <a:t>1874</a:t>
            </a:r>
            <a:endParaRPr lang="en-US" i="1" dirty="0"/>
          </a:p>
        </p:txBody>
      </p:sp>
      <p:sp>
        <p:nvSpPr>
          <p:cNvPr id="5" name="TextBox 4"/>
          <p:cNvSpPr txBox="1"/>
          <p:nvPr/>
        </p:nvSpPr>
        <p:spPr>
          <a:xfrm>
            <a:off x="4428222" y="1158342"/>
            <a:ext cx="3866757" cy="830997"/>
          </a:xfrm>
          <a:prstGeom prst="rect">
            <a:avLst/>
          </a:prstGeom>
          <a:noFill/>
        </p:spPr>
        <p:txBody>
          <a:bodyPr wrap="square" rtlCol="0">
            <a:spAutoFit/>
          </a:bodyPr>
          <a:lstStyle>
            <a:defPPr>
              <a:defRPr lang="en-US"/>
            </a:defPPr>
            <a:lvl1pPr>
              <a:defRPr sz="2400"/>
            </a:lvl1pPr>
          </a:lstStyle>
          <a:p>
            <a:r>
              <a:rPr lang="en-US" dirty="0" smtClean="0"/>
              <a:t>Monet, </a:t>
            </a:r>
            <a:r>
              <a:rPr lang="en-US" i="1" dirty="0" smtClean="0"/>
              <a:t>Sailboats at Argenteuil </a:t>
            </a:r>
            <a:r>
              <a:rPr lang="en-US" dirty="0" smtClean="0"/>
              <a:t>1874</a:t>
            </a:r>
            <a:endParaRPr lang="en-US" i="1" dirty="0"/>
          </a:p>
        </p:txBody>
      </p:sp>
    </p:spTree>
    <p:extLst>
      <p:ext uri="{BB962C8B-B14F-4D97-AF65-F5344CB8AC3E}">
        <p14:creationId xmlns:p14="http://schemas.microsoft.com/office/powerpoint/2010/main" val="1414089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88711" y="1016000"/>
            <a:ext cx="5943600" cy="4813300"/>
          </a:xfrm>
          <a:prstGeom prst="rect">
            <a:avLst/>
          </a:prstGeom>
        </p:spPr>
      </p:pic>
      <p:sp>
        <p:nvSpPr>
          <p:cNvPr id="3" name="TextBox 2"/>
          <p:cNvSpPr txBox="1"/>
          <p:nvPr/>
        </p:nvSpPr>
        <p:spPr>
          <a:xfrm rot="16200000">
            <a:off x="-926899" y="2828836"/>
            <a:ext cx="4826004" cy="1200329"/>
          </a:xfrm>
          <a:prstGeom prst="rect">
            <a:avLst/>
          </a:prstGeom>
          <a:noFill/>
        </p:spPr>
        <p:txBody>
          <a:bodyPr wrap="square" rtlCol="0">
            <a:spAutoFit/>
          </a:bodyPr>
          <a:lstStyle/>
          <a:p>
            <a:r>
              <a:rPr lang="en-US" sz="3600" dirty="0" err="1" smtClean="0"/>
              <a:t>Manet</a:t>
            </a:r>
            <a:r>
              <a:rPr lang="en-US" sz="3600" dirty="0" smtClean="0"/>
              <a:t>, </a:t>
            </a:r>
            <a:r>
              <a:rPr lang="en-US" sz="3600" i="1" dirty="0" smtClean="0"/>
              <a:t>Monet Painting in his Studio Boat  </a:t>
            </a:r>
            <a:r>
              <a:rPr lang="en-US" sz="3600" dirty="0" smtClean="0"/>
              <a:t>1874</a:t>
            </a:r>
            <a:endParaRPr lang="en-US" sz="3600" i="1" dirty="0"/>
          </a:p>
        </p:txBody>
      </p:sp>
    </p:spTree>
    <p:extLst>
      <p:ext uri="{BB962C8B-B14F-4D97-AF65-F5344CB8AC3E}">
        <p14:creationId xmlns:p14="http://schemas.microsoft.com/office/powerpoint/2010/main" val="3523777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13004" y="5369169"/>
            <a:ext cx="7543800" cy="914400"/>
          </a:xfrm>
        </p:spPr>
        <p:txBody>
          <a:bodyPr/>
          <a:lstStyle/>
          <a:p>
            <a:pPr algn="r"/>
            <a:r>
              <a:rPr lang="en-US" dirty="0" smtClean="0">
                <a:solidFill>
                  <a:srgbClr val="FFFF00"/>
                </a:solidFill>
              </a:rPr>
              <a:t>Railroads</a:t>
            </a:r>
            <a:endParaRPr lang="en-US" dirty="0">
              <a:solidFill>
                <a:srgbClr val="FFFF00"/>
              </a:solidFill>
            </a:endParaRPr>
          </a:p>
        </p:txBody>
      </p:sp>
      <p:pic>
        <p:nvPicPr>
          <p:cNvPr id="4" name="Arrival of a Train at La Ciotat (The Lumière Brothers, 189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40764" y="585138"/>
            <a:ext cx="6606996" cy="4404664"/>
          </a:xfrm>
          <a:prstGeom prst="rect">
            <a:avLst/>
          </a:prstGeom>
        </p:spPr>
      </p:pic>
    </p:spTree>
    <p:extLst>
      <p:ext uri="{BB962C8B-B14F-4D97-AF65-F5344CB8AC3E}">
        <p14:creationId xmlns:p14="http://schemas.microsoft.com/office/powerpoint/2010/main" val="79815455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3892"/>
          <a:stretch/>
        </p:blipFill>
        <p:spPr>
          <a:xfrm>
            <a:off x="1941106" y="887568"/>
            <a:ext cx="6624274" cy="4977761"/>
          </a:xfrm>
          <a:prstGeom prst="rect">
            <a:avLst/>
          </a:prstGeom>
        </p:spPr>
      </p:pic>
      <p:sp>
        <p:nvSpPr>
          <p:cNvPr id="3" name="TextBox 2"/>
          <p:cNvSpPr txBox="1"/>
          <p:nvPr/>
        </p:nvSpPr>
        <p:spPr>
          <a:xfrm rot="16200000">
            <a:off x="-1463116" y="2828838"/>
            <a:ext cx="4826004" cy="1200329"/>
          </a:xfrm>
          <a:prstGeom prst="rect">
            <a:avLst/>
          </a:prstGeom>
          <a:noFill/>
        </p:spPr>
        <p:txBody>
          <a:bodyPr wrap="square" rtlCol="0">
            <a:spAutoFit/>
          </a:bodyPr>
          <a:lstStyle/>
          <a:p>
            <a:r>
              <a:rPr lang="en-US" sz="3600" dirty="0" smtClean="0"/>
              <a:t>Monet, </a:t>
            </a:r>
            <a:r>
              <a:rPr lang="en-US" sz="3600" i="1" dirty="0" smtClean="0"/>
              <a:t>The Promenade </a:t>
            </a:r>
            <a:r>
              <a:rPr lang="en-US" sz="3600" dirty="0" smtClean="0"/>
              <a:t>1872</a:t>
            </a:r>
            <a:endParaRPr lang="en-US" sz="3600" i="1" dirty="0"/>
          </a:p>
        </p:txBody>
      </p:sp>
    </p:spTree>
    <p:extLst>
      <p:ext uri="{BB962C8B-B14F-4D97-AF65-F5344CB8AC3E}">
        <p14:creationId xmlns:p14="http://schemas.microsoft.com/office/powerpoint/2010/main" val="245878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6200000">
            <a:off x="-1673213" y="2525992"/>
            <a:ext cx="5431695" cy="1200329"/>
          </a:xfrm>
          <a:prstGeom prst="rect">
            <a:avLst/>
          </a:prstGeom>
          <a:noFill/>
        </p:spPr>
        <p:txBody>
          <a:bodyPr wrap="square" rtlCol="0">
            <a:spAutoFit/>
          </a:bodyPr>
          <a:lstStyle/>
          <a:p>
            <a:r>
              <a:rPr lang="en-US" sz="3600" dirty="0" smtClean="0"/>
              <a:t>Monet, </a:t>
            </a:r>
            <a:r>
              <a:rPr lang="en-US" sz="3600" i="1" dirty="0" smtClean="0"/>
              <a:t>Monet’s House at Argenteuil  </a:t>
            </a:r>
            <a:r>
              <a:rPr lang="en-US" sz="3600" dirty="0" smtClean="0"/>
              <a:t>1873</a:t>
            </a:r>
            <a:endParaRPr lang="en-US" sz="3600" i="1" dirty="0"/>
          </a:p>
        </p:txBody>
      </p:sp>
      <p:pic>
        <p:nvPicPr>
          <p:cNvPr id="4" name="Picture 3" descr="Monet- Monet's house at argenteuil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6954" y="605693"/>
            <a:ext cx="6846277" cy="5511253"/>
          </a:xfrm>
          <a:prstGeom prst="rect">
            <a:avLst/>
          </a:prstGeom>
        </p:spPr>
      </p:pic>
    </p:spTree>
    <p:extLst>
      <p:ext uri="{BB962C8B-B14F-4D97-AF65-F5344CB8AC3E}">
        <p14:creationId xmlns:p14="http://schemas.microsoft.com/office/powerpoint/2010/main" val="263966962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net- The luncheon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598" y="2930768"/>
            <a:ext cx="4970402" cy="3927231"/>
          </a:xfrm>
          <a:prstGeom prst="rect">
            <a:avLst/>
          </a:prstGeom>
        </p:spPr>
      </p:pic>
      <p:sp>
        <p:nvSpPr>
          <p:cNvPr id="4" name="TextBox 3"/>
          <p:cNvSpPr txBox="1"/>
          <p:nvPr/>
        </p:nvSpPr>
        <p:spPr>
          <a:xfrm>
            <a:off x="1250461" y="4685601"/>
            <a:ext cx="3497385" cy="830997"/>
          </a:xfrm>
          <a:prstGeom prst="rect">
            <a:avLst/>
          </a:prstGeom>
          <a:noFill/>
        </p:spPr>
        <p:txBody>
          <a:bodyPr wrap="square" rtlCol="0">
            <a:spAutoFit/>
          </a:bodyPr>
          <a:lstStyle>
            <a:defPPr>
              <a:defRPr lang="en-US"/>
            </a:defPPr>
            <a:lvl1pPr>
              <a:defRPr sz="2400"/>
            </a:lvl1pPr>
          </a:lstStyle>
          <a:p>
            <a:r>
              <a:rPr lang="en-US" dirty="0" smtClean="0"/>
              <a:t>Monet, </a:t>
            </a:r>
            <a:r>
              <a:rPr lang="en-US" i="1" dirty="0" smtClean="0"/>
              <a:t>The Luncheon </a:t>
            </a:r>
            <a:r>
              <a:rPr lang="en-US" dirty="0" smtClean="0"/>
              <a:t>1874</a:t>
            </a:r>
            <a:endParaRPr lang="en-US" i="1" dirty="0"/>
          </a:p>
        </p:txBody>
      </p:sp>
      <p:pic>
        <p:nvPicPr>
          <p:cNvPr id="6" name="Picture 5" descr="Monet- Gladioli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080000" cy="3708510"/>
          </a:xfrm>
          <a:prstGeom prst="rect">
            <a:avLst/>
          </a:prstGeom>
        </p:spPr>
      </p:pic>
      <p:sp>
        <p:nvSpPr>
          <p:cNvPr id="7" name="TextBox 6"/>
          <p:cNvSpPr txBox="1"/>
          <p:nvPr/>
        </p:nvSpPr>
        <p:spPr>
          <a:xfrm>
            <a:off x="5080000" y="1184308"/>
            <a:ext cx="3497385" cy="461665"/>
          </a:xfrm>
          <a:prstGeom prst="rect">
            <a:avLst/>
          </a:prstGeom>
          <a:noFill/>
        </p:spPr>
        <p:txBody>
          <a:bodyPr wrap="square" rtlCol="0">
            <a:spAutoFit/>
          </a:bodyPr>
          <a:lstStyle>
            <a:defPPr>
              <a:defRPr lang="en-US"/>
            </a:defPPr>
            <a:lvl1pPr>
              <a:defRPr sz="2400"/>
            </a:lvl1pPr>
          </a:lstStyle>
          <a:p>
            <a:r>
              <a:rPr lang="en-US" dirty="0" smtClean="0"/>
              <a:t>Monet, </a:t>
            </a:r>
            <a:r>
              <a:rPr lang="en-US" i="1" dirty="0" smtClean="0"/>
              <a:t>Gladioli </a:t>
            </a:r>
            <a:r>
              <a:rPr lang="en-US" dirty="0" smtClean="0"/>
              <a:t>1876</a:t>
            </a:r>
            <a:endParaRPr lang="en-US" i="1" dirty="0"/>
          </a:p>
        </p:txBody>
      </p:sp>
    </p:spTree>
    <p:extLst>
      <p:ext uri="{BB962C8B-B14F-4D97-AF65-F5344CB8AC3E}">
        <p14:creationId xmlns:p14="http://schemas.microsoft.com/office/powerpoint/2010/main" val="140523605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 of paris suburbs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41"/>
            <a:ext cx="9144000" cy="6811973"/>
          </a:xfrm>
          <a:prstGeom prst="rect">
            <a:avLst/>
          </a:prstGeom>
        </p:spPr>
      </p:pic>
      <p:sp>
        <p:nvSpPr>
          <p:cNvPr id="4" name="Left Arrow 3"/>
          <p:cNvSpPr/>
          <p:nvPr/>
        </p:nvSpPr>
        <p:spPr>
          <a:xfrm>
            <a:off x="2139456" y="4634228"/>
            <a:ext cx="587182" cy="395982"/>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726638" y="4509365"/>
            <a:ext cx="1825824" cy="523220"/>
          </a:xfrm>
          <a:prstGeom prst="rect">
            <a:avLst/>
          </a:prstGeom>
          <a:solidFill>
            <a:schemeClr val="tx1"/>
          </a:solidFill>
        </p:spPr>
        <p:txBody>
          <a:bodyPr wrap="square" rtlCol="0">
            <a:spAutoFit/>
          </a:bodyPr>
          <a:lstStyle/>
          <a:p>
            <a:r>
              <a:rPr lang="en-US" sz="2800" b="1" dirty="0" smtClean="0">
                <a:solidFill>
                  <a:srgbClr val="FF0000"/>
                </a:solidFill>
              </a:rPr>
              <a:t>Versailles</a:t>
            </a:r>
            <a:endParaRPr lang="en-US" sz="2800" b="1" dirty="0">
              <a:solidFill>
                <a:srgbClr val="FF0000"/>
              </a:solidFill>
            </a:endParaRPr>
          </a:p>
        </p:txBody>
      </p:sp>
    </p:spTree>
    <p:extLst>
      <p:ext uri="{BB962C8B-B14F-4D97-AF65-F5344CB8AC3E}">
        <p14:creationId xmlns:p14="http://schemas.microsoft.com/office/powerpoint/2010/main" val="406530370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et- The bench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2046" y="468923"/>
            <a:ext cx="7294359" cy="5900615"/>
          </a:xfrm>
          <a:prstGeom prst="rect">
            <a:avLst/>
          </a:prstGeom>
        </p:spPr>
      </p:pic>
      <p:sp>
        <p:nvSpPr>
          <p:cNvPr id="4" name="TextBox 3"/>
          <p:cNvSpPr txBox="1"/>
          <p:nvPr/>
        </p:nvSpPr>
        <p:spPr>
          <a:xfrm rot="16200000">
            <a:off x="-1114468" y="2555297"/>
            <a:ext cx="3888156" cy="1200329"/>
          </a:xfrm>
          <a:prstGeom prst="rect">
            <a:avLst/>
          </a:prstGeom>
          <a:noFill/>
        </p:spPr>
        <p:txBody>
          <a:bodyPr wrap="square" rtlCol="0">
            <a:spAutoFit/>
          </a:bodyPr>
          <a:lstStyle/>
          <a:p>
            <a:r>
              <a:rPr lang="en-US" sz="3600" dirty="0" err="1" smtClean="0"/>
              <a:t>Manet</a:t>
            </a:r>
            <a:r>
              <a:rPr lang="en-US" sz="3600" dirty="0" smtClean="0"/>
              <a:t>, </a:t>
            </a:r>
            <a:r>
              <a:rPr lang="en-US" sz="3600" i="1" dirty="0" smtClean="0"/>
              <a:t>The Bench </a:t>
            </a:r>
            <a:r>
              <a:rPr lang="en-US" sz="3600" dirty="0" smtClean="0"/>
              <a:t>1881</a:t>
            </a:r>
            <a:endParaRPr lang="en-US" sz="3600" i="1" dirty="0"/>
          </a:p>
        </p:txBody>
      </p:sp>
    </p:spTree>
    <p:extLst>
      <p:ext uri="{BB962C8B-B14F-4D97-AF65-F5344CB8AC3E}">
        <p14:creationId xmlns:p14="http://schemas.microsoft.com/office/powerpoint/2010/main" val="4443001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 of paris suburbs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41"/>
            <a:ext cx="9144000" cy="6811973"/>
          </a:xfrm>
          <a:prstGeom prst="rect">
            <a:avLst/>
          </a:prstGeom>
        </p:spPr>
      </p:pic>
      <p:sp>
        <p:nvSpPr>
          <p:cNvPr id="3" name="Left Arrow 2"/>
          <p:cNvSpPr/>
          <p:nvPr/>
        </p:nvSpPr>
        <p:spPr>
          <a:xfrm>
            <a:off x="2061967" y="2287138"/>
            <a:ext cx="587182" cy="395982"/>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649149" y="2183582"/>
            <a:ext cx="1395313" cy="523220"/>
          </a:xfrm>
          <a:prstGeom prst="rect">
            <a:avLst/>
          </a:prstGeom>
          <a:solidFill>
            <a:schemeClr val="tx1"/>
          </a:solidFill>
        </p:spPr>
        <p:txBody>
          <a:bodyPr wrap="square" rtlCol="0">
            <a:spAutoFit/>
          </a:bodyPr>
          <a:lstStyle/>
          <a:p>
            <a:r>
              <a:rPr lang="en-US" sz="2800" b="1" dirty="0" err="1" smtClean="0">
                <a:solidFill>
                  <a:srgbClr val="FF0000"/>
                </a:solidFill>
              </a:rPr>
              <a:t>Chatou</a:t>
            </a:r>
            <a:endParaRPr lang="en-US" sz="2800" b="1" dirty="0">
              <a:solidFill>
                <a:srgbClr val="FF0000"/>
              </a:solidFill>
            </a:endParaRPr>
          </a:p>
        </p:txBody>
      </p:sp>
    </p:spTree>
    <p:extLst>
      <p:ext uri="{BB962C8B-B14F-4D97-AF65-F5344CB8AC3E}">
        <p14:creationId xmlns:p14="http://schemas.microsoft.com/office/powerpoint/2010/main" val="304082684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73035" y="685799"/>
            <a:ext cx="6582727" cy="3108544"/>
          </a:xfrm>
          <a:prstGeom prst="rect">
            <a:avLst/>
          </a:prstGeom>
          <a:noFill/>
        </p:spPr>
        <p:txBody>
          <a:bodyPr wrap="square" rtlCol="0">
            <a:spAutoFit/>
          </a:bodyPr>
          <a:lstStyle/>
          <a:p>
            <a:r>
              <a:rPr lang="en-US" sz="2800" dirty="0">
                <a:solidFill>
                  <a:srgbClr val="FFFF00"/>
                </a:solidFill>
              </a:rPr>
              <a:t>Who:</a:t>
            </a:r>
            <a:r>
              <a:rPr lang="en-US" sz="2800" dirty="0"/>
              <a:t> </a:t>
            </a:r>
            <a:r>
              <a:rPr lang="en-US" sz="2800" dirty="0" err="1" smtClean="0"/>
              <a:t>Caillebotte</a:t>
            </a:r>
            <a:r>
              <a:rPr lang="en-US" sz="2800" dirty="0" smtClean="0"/>
              <a:t>, Renoir</a:t>
            </a:r>
            <a:endParaRPr lang="en-US" sz="2800" dirty="0"/>
          </a:p>
          <a:p>
            <a:endParaRPr lang="en-US" sz="2800" dirty="0" smtClean="0">
              <a:solidFill>
                <a:srgbClr val="FFFF00"/>
              </a:solidFill>
            </a:endParaRPr>
          </a:p>
          <a:p>
            <a:r>
              <a:rPr lang="en-US" sz="2800" dirty="0" smtClean="0">
                <a:solidFill>
                  <a:srgbClr val="FFFF00"/>
                </a:solidFill>
              </a:rPr>
              <a:t>Why: </a:t>
            </a:r>
            <a:r>
              <a:rPr lang="en-US" sz="2800" dirty="0" smtClean="0">
                <a:solidFill>
                  <a:srgbClr val="FFFFFF"/>
                </a:solidFill>
              </a:rPr>
              <a:t>Close to Argenteuil, but with no wind, and only 9 miles south of </a:t>
            </a:r>
            <a:r>
              <a:rPr lang="en-US" sz="2800" dirty="0" err="1" smtClean="0">
                <a:solidFill>
                  <a:srgbClr val="FFFFFF"/>
                </a:solidFill>
              </a:rPr>
              <a:t>Gare</a:t>
            </a:r>
            <a:r>
              <a:rPr lang="en-US" sz="2800" dirty="0" smtClean="0">
                <a:solidFill>
                  <a:srgbClr val="FFFFFF"/>
                </a:solidFill>
              </a:rPr>
              <a:t> Saint-</a:t>
            </a:r>
            <a:r>
              <a:rPr lang="en-US" sz="2800" dirty="0" err="1" smtClean="0">
                <a:solidFill>
                  <a:srgbClr val="FFFFFF"/>
                </a:solidFill>
              </a:rPr>
              <a:t>Lazare</a:t>
            </a:r>
            <a:r>
              <a:rPr lang="en-US" sz="2800" dirty="0" smtClean="0">
                <a:solidFill>
                  <a:srgbClr val="FFFFFF"/>
                </a:solidFill>
              </a:rPr>
              <a:t>. </a:t>
            </a:r>
          </a:p>
          <a:p>
            <a:endParaRPr lang="en-US" sz="2800" dirty="0">
              <a:solidFill>
                <a:srgbClr val="FFFFFF"/>
              </a:solidFill>
            </a:endParaRPr>
          </a:p>
          <a:p>
            <a:r>
              <a:rPr lang="en-US" sz="2800" dirty="0" smtClean="0">
                <a:solidFill>
                  <a:srgbClr val="FFFF00"/>
                </a:solidFill>
              </a:rPr>
              <a:t>What: </a:t>
            </a:r>
            <a:r>
              <a:rPr lang="en-US" sz="2800" dirty="0" smtClean="0">
                <a:solidFill>
                  <a:srgbClr val="FFFFFF"/>
                </a:solidFill>
              </a:rPr>
              <a:t>Rowing.</a:t>
            </a:r>
            <a:endParaRPr lang="en-US" sz="2800" dirty="0">
              <a:solidFill>
                <a:srgbClr val="FFFFFF"/>
              </a:solidFill>
            </a:endParaRPr>
          </a:p>
        </p:txBody>
      </p:sp>
      <p:pic>
        <p:nvPicPr>
          <p:cNvPr id="4" name="Content Placeholder 3" descr="Renoir- Luncheon of the Boating Party.jpg"/>
          <p:cNvPicPr>
            <a:picLocks noGrp="1" noChangeAspect="1"/>
          </p:cNvPicPr>
          <p:nvPr>
            <p:ph idx="1"/>
          </p:nvPr>
        </p:nvPicPr>
        <p:blipFill>
          <a:blip r:embed="rId3">
            <a:extLst>
              <a:ext uri="{28A0092B-C50C-407E-A947-70E740481C1C}">
                <a14:useLocalDpi xmlns:a14="http://schemas.microsoft.com/office/drawing/2010/main" val="0"/>
              </a:ext>
            </a:extLst>
          </a:blip>
          <a:srcRect t="9542" b="9542"/>
          <a:stretch>
            <a:fillRect/>
          </a:stretch>
        </p:blipFill>
        <p:spPr>
          <a:xfrm>
            <a:off x="2173035" y="685800"/>
            <a:ext cx="6582727" cy="3949635"/>
          </a:xfrm>
        </p:spPr>
      </p:pic>
      <p:sp>
        <p:nvSpPr>
          <p:cNvPr id="2" name="Title 1"/>
          <p:cNvSpPr>
            <a:spLocks noGrp="1"/>
          </p:cNvSpPr>
          <p:nvPr>
            <p:ph type="title"/>
          </p:nvPr>
        </p:nvSpPr>
        <p:spPr/>
        <p:txBody>
          <a:bodyPr/>
          <a:lstStyle/>
          <a:p>
            <a:pPr algn="r"/>
            <a:r>
              <a:rPr lang="en-US" dirty="0" err="1">
                <a:solidFill>
                  <a:srgbClr val="FFFF00"/>
                </a:solidFill>
              </a:rPr>
              <a:t>Chatou</a:t>
            </a:r>
            <a:r>
              <a:rPr lang="en-US" dirty="0">
                <a:solidFill>
                  <a:srgbClr val="FFFF00"/>
                </a:solidFill>
              </a:rPr>
              <a:t> </a:t>
            </a:r>
          </a:p>
        </p:txBody>
      </p:sp>
      <p:sp>
        <p:nvSpPr>
          <p:cNvPr id="5" name="TextBox 4"/>
          <p:cNvSpPr txBox="1"/>
          <p:nvPr/>
        </p:nvSpPr>
        <p:spPr>
          <a:xfrm rot="16200000">
            <a:off x="-903567" y="1783706"/>
            <a:ext cx="3950140" cy="1754327"/>
          </a:xfrm>
          <a:prstGeom prst="rect">
            <a:avLst/>
          </a:prstGeom>
          <a:noFill/>
        </p:spPr>
        <p:txBody>
          <a:bodyPr wrap="square" rtlCol="0">
            <a:spAutoFit/>
          </a:bodyPr>
          <a:lstStyle/>
          <a:p>
            <a:r>
              <a:rPr lang="en-US" sz="3600" dirty="0" err="1" smtClean="0"/>
              <a:t>Renior</a:t>
            </a:r>
            <a:r>
              <a:rPr lang="en-US" sz="3600" dirty="0" smtClean="0"/>
              <a:t>, </a:t>
            </a:r>
            <a:r>
              <a:rPr lang="en-US" sz="3600" i="1" dirty="0" smtClean="0"/>
              <a:t>Luncheon of the Boating Party </a:t>
            </a:r>
            <a:r>
              <a:rPr lang="en-US" sz="3600" dirty="0" smtClean="0"/>
              <a:t>1881</a:t>
            </a:r>
            <a:endParaRPr lang="en-US" sz="3600" i="1" dirty="0"/>
          </a:p>
        </p:txBody>
      </p:sp>
    </p:spTree>
    <p:extLst>
      <p:ext uri="{BB962C8B-B14F-4D97-AF65-F5344CB8AC3E}">
        <p14:creationId xmlns:p14="http://schemas.microsoft.com/office/powerpoint/2010/main" val="119449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4373321" cy="3314700"/>
          </a:xfrm>
          <a:prstGeom prst="rect">
            <a:avLst/>
          </a:prstGeom>
        </p:spPr>
      </p:pic>
      <p:pic>
        <p:nvPicPr>
          <p:cNvPr id="3" name="Picture 2"/>
          <p:cNvPicPr>
            <a:picLocks noChangeAspect="1"/>
          </p:cNvPicPr>
          <p:nvPr/>
        </p:nvPicPr>
        <p:blipFill>
          <a:blip r:embed="rId3"/>
          <a:stretch>
            <a:fillRect/>
          </a:stretch>
        </p:blipFill>
        <p:spPr>
          <a:xfrm>
            <a:off x="3975100" y="3314700"/>
            <a:ext cx="5168900" cy="3543300"/>
          </a:xfrm>
          <a:prstGeom prst="rect">
            <a:avLst/>
          </a:prstGeom>
        </p:spPr>
      </p:pic>
      <p:sp>
        <p:nvSpPr>
          <p:cNvPr id="4" name="TextBox 3"/>
          <p:cNvSpPr txBox="1"/>
          <p:nvPr/>
        </p:nvSpPr>
        <p:spPr>
          <a:xfrm>
            <a:off x="506563" y="4685601"/>
            <a:ext cx="3866757" cy="461665"/>
          </a:xfrm>
          <a:prstGeom prst="rect">
            <a:avLst/>
          </a:prstGeom>
          <a:noFill/>
        </p:spPr>
        <p:txBody>
          <a:bodyPr wrap="square" rtlCol="0">
            <a:spAutoFit/>
          </a:bodyPr>
          <a:lstStyle>
            <a:defPPr>
              <a:defRPr lang="en-US"/>
            </a:defPPr>
            <a:lvl1pPr>
              <a:defRPr sz="2400"/>
            </a:lvl1pPr>
          </a:lstStyle>
          <a:p>
            <a:r>
              <a:rPr lang="en-US" dirty="0" err="1" smtClean="0"/>
              <a:t>Caillbotte</a:t>
            </a:r>
            <a:r>
              <a:rPr lang="en-US" dirty="0" smtClean="0"/>
              <a:t>, </a:t>
            </a:r>
            <a:r>
              <a:rPr lang="en-US" i="1" dirty="0" smtClean="0"/>
              <a:t>Oarsmen </a:t>
            </a:r>
            <a:r>
              <a:rPr lang="en-US" dirty="0" smtClean="0"/>
              <a:t>1877</a:t>
            </a:r>
            <a:endParaRPr lang="en-US" i="1" dirty="0"/>
          </a:p>
        </p:txBody>
      </p:sp>
      <p:sp>
        <p:nvSpPr>
          <p:cNvPr id="5" name="TextBox 4"/>
          <p:cNvSpPr txBox="1"/>
          <p:nvPr/>
        </p:nvSpPr>
        <p:spPr>
          <a:xfrm>
            <a:off x="4373320" y="936628"/>
            <a:ext cx="3497385" cy="830997"/>
          </a:xfrm>
          <a:prstGeom prst="rect">
            <a:avLst/>
          </a:prstGeom>
          <a:noFill/>
        </p:spPr>
        <p:txBody>
          <a:bodyPr wrap="square" rtlCol="0">
            <a:spAutoFit/>
          </a:bodyPr>
          <a:lstStyle>
            <a:defPPr>
              <a:defRPr lang="en-US"/>
            </a:defPPr>
            <a:lvl1pPr>
              <a:defRPr sz="2400"/>
            </a:lvl1pPr>
          </a:lstStyle>
          <a:p>
            <a:r>
              <a:rPr lang="en-US" dirty="0" err="1" smtClean="0"/>
              <a:t>Caillbotte</a:t>
            </a:r>
            <a:r>
              <a:rPr lang="en-US" dirty="0" smtClean="0"/>
              <a:t>, </a:t>
            </a:r>
            <a:r>
              <a:rPr lang="en-US" i="1" dirty="0" smtClean="0"/>
              <a:t>Oarsmen in a hat </a:t>
            </a:r>
            <a:r>
              <a:rPr lang="en-US" dirty="0" smtClean="0"/>
              <a:t>1877</a:t>
            </a:r>
            <a:endParaRPr lang="en-US" i="1" dirty="0"/>
          </a:p>
        </p:txBody>
      </p:sp>
    </p:spTree>
    <p:extLst>
      <p:ext uri="{BB962C8B-B14F-4D97-AF65-F5344CB8AC3E}">
        <p14:creationId xmlns:p14="http://schemas.microsoft.com/office/powerpoint/2010/main" val="1508001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4817" y="516528"/>
            <a:ext cx="6757653" cy="5645817"/>
          </a:xfrm>
          <a:prstGeom prst="rect">
            <a:avLst/>
          </a:prstGeom>
        </p:spPr>
      </p:pic>
      <p:sp>
        <p:nvSpPr>
          <p:cNvPr id="3" name="TextBox 2"/>
          <p:cNvSpPr txBox="1"/>
          <p:nvPr/>
        </p:nvSpPr>
        <p:spPr>
          <a:xfrm rot="16200000">
            <a:off x="-1893926" y="2739273"/>
            <a:ext cx="5645819" cy="1200329"/>
          </a:xfrm>
          <a:prstGeom prst="rect">
            <a:avLst/>
          </a:prstGeom>
          <a:noFill/>
        </p:spPr>
        <p:txBody>
          <a:bodyPr wrap="square" rtlCol="0">
            <a:spAutoFit/>
          </a:bodyPr>
          <a:lstStyle/>
          <a:p>
            <a:r>
              <a:rPr lang="en-US" sz="3600" dirty="0" smtClean="0"/>
              <a:t>Renoir, </a:t>
            </a:r>
            <a:r>
              <a:rPr lang="en-US" sz="3600" i="1" dirty="0" smtClean="0"/>
              <a:t>The Canoeist Luncheon </a:t>
            </a:r>
            <a:r>
              <a:rPr lang="en-US" sz="3600" dirty="0" smtClean="0"/>
              <a:t>1879</a:t>
            </a:r>
            <a:endParaRPr lang="en-US" sz="3600" i="1" dirty="0"/>
          </a:p>
        </p:txBody>
      </p:sp>
    </p:spTree>
    <p:extLst>
      <p:ext uri="{BB962C8B-B14F-4D97-AF65-F5344CB8AC3E}">
        <p14:creationId xmlns:p14="http://schemas.microsoft.com/office/powerpoint/2010/main" val="3640667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7742" y="2500661"/>
            <a:ext cx="2902697" cy="2123658"/>
          </a:xfrm>
          <a:prstGeom prst="rect">
            <a:avLst/>
          </a:prstGeom>
          <a:noFill/>
        </p:spPr>
        <p:txBody>
          <a:bodyPr wrap="square" rtlCol="0">
            <a:spAutoFit/>
          </a:bodyPr>
          <a:lstStyle/>
          <a:p>
            <a:r>
              <a:rPr lang="en-US" sz="6600" dirty="0" smtClean="0">
                <a:solidFill>
                  <a:srgbClr val="FFFF00"/>
                </a:solidFill>
                <a:latin typeface="Engravers MT"/>
                <a:cs typeface="Engravers MT"/>
              </a:rPr>
              <a:t>FIN</a:t>
            </a:r>
          </a:p>
          <a:p>
            <a:endParaRPr lang="en-US" sz="6600" dirty="0">
              <a:solidFill>
                <a:srgbClr val="FFFF00"/>
              </a:solidFill>
              <a:latin typeface="Engravers MT"/>
              <a:cs typeface="Engravers MT"/>
            </a:endParaRPr>
          </a:p>
        </p:txBody>
      </p:sp>
    </p:spTree>
    <p:extLst>
      <p:ext uri="{BB962C8B-B14F-4D97-AF65-F5344CB8AC3E}">
        <p14:creationId xmlns:p14="http://schemas.microsoft.com/office/powerpoint/2010/main" val="2044573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086" y="5376984"/>
            <a:ext cx="7543800" cy="914400"/>
          </a:xfrm>
        </p:spPr>
        <p:txBody>
          <a:bodyPr/>
          <a:lstStyle/>
          <a:p>
            <a:pPr algn="r"/>
            <a:r>
              <a:rPr lang="en-US" dirty="0" smtClean="0">
                <a:solidFill>
                  <a:srgbClr val="FFFF00"/>
                </a:solidFill>
              </a:rPr>
              <a:t>Railroads</a:t>
            </a:r>
            <a:endParaRPr lang="en-US" dirty="0">
              <a:solidFill>
                <a:srgbClr val="FFFF00"/>
              </a:solidFill>
            </a:endParaRPr>
          </a:p>
        </p:txBody>
      </p:sp>
      <p:sp>
        <p:nvSpPr>
          <p:cNvPr id="3" name="Vertical Text Placeholder 2"/>
          <p:cNvSpPr>
            <a:spLocks noGrp="1"/>
          </p:cNvSpPr>
          <p:nvPr>
            <p:ph type="body" orient="vert" idx="1"/>
          </p:nvPr>
        </p:nvSpPr>
        <p:spPr>
          <a:xfrm rot="16200000">
            <a:off x="2249463" y="-870439"/>
            <a:ext cx="4951045" cy="7543800"/>
          </a:xfrm>
        </p:spPr>
        <p:txBody>
          <a:bodyPr>
            <a:normAutofit/>
          </a:bodyPr>
          <a:lstStyle/>
          <a:p>
            <a:r>
              <a:rPr lang="en-US" sz="2800" dirty="0" smtClean="0"/>
              <a:t>Industry goes hand-in-hand with leisure</a:t>
            </a:r>
          </a:p>
          <a:p>
            <a:pPr marL="18288" indent="0">
              <a:buNone/>
            </a:pPr>
            <a:r>
              <a:rPr lang="en-US" sz="2800" dirty="0" smtClean="0"/>
              <a:t> </a:t>
            </a:r>
          </a:p>
          <a:p>
            <a:r>
              <a:rPr lang="en-US" sz="2800" dirty="0" smtClean="0">
                <a:solidFill>
                  <a:schemeClr val="tx2"/>
                </a:solidFill>
              </a:rPr>
              <a:t>Westward expansion</a:t>
            </a:r>
          </a:p>
          <a:p>
            <a:pPr marL="18288" indent="0">
              <a:buNone/>
            </a:pPr>
            <a:endParaRPr lang="en-US" sz="2800" dirty="0" smtClean="0"/>
          </a:p>
          <a:p>
            <a:r>
              <a:rPr lang="en-US" sz="2800" dirty="0" smtClean="0"/>
              <a:t>Railways advertised themselves in suburbs </a:t>
            </a:r>
          </a:p>
          <a:p>
            <a:pPr marL="18288" indent="0">
              <a:buNone/>
            </a:pPr>
            <a:endParaRPr lang="en-US" sz="2800" dirty="0" smtClean="0"/>
          </a:p>
          <a:p>
            <a:r>
              <a:rPr lang="en-US" sz="2800" dirty="0" smtClean="0">
                <a:solidFill>
                  <a:srgbClr val="ACCBF9"/>
                </a:solidFill>
              </a:rPr>
              <a:t>Opposition to Railways?</a:t>
            </a:r>
          </a:p>
          <a:p>
            <a:pPr marL="18288" indent="0">
              <a:buNone/>
            </a:pPr>
            <a:endParaRPr lang="en-US" sz="2800" dirty="0" smtClean="0"/>
          </a:p>
          <a:p>
            <a:r>
              <a:rPr lang="en-US" sz="2800" dirty="0" smtClean="0"/>
              <a:t>Who built them? Why Does it matter? </a:t>
            </a:r>
          </a:p>
          <a:p>
            <a:endParaRPr lang="en-US" sz="2800" dirty="0" smtClean="0"/>
          </a:p>
          <a:p>
            <a:endParaRPr lang="en-US" sz="2800" dirty="0" smtClean="0"/>
          </a:p>
          <a:p>
            <a:endParaRPr lang="en-US" sz="2800" dirty="0"/>
          </a:p>
        </p:txBody>
      </p:sp>
    </p:spTree>
    <p:extLst>
      <p:ext uri="{BB962C8B-B14F-4D97-AF65-F5344CB8AC3E}">
        <p14:creationId xmlns:p14="http://schemas.microsoft.com/office/powerpoint/2010/main" val="30639560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 of paris suburbs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41"/>
            <a:ext cx="9144000" cy="6811973"/>
          </a:xfrm>
          <a:prstGeom prst="rect">
            <a:avLst/>
          </a:prstGeom>
        </p:spPr>
      </p:pic>
      <p:sp>
        <p:nvSpPr>
          <p:cNvPr id="3" name="Left Arrow 2"/>
          <p:cNvSpPr/>
          <p:nvPr/>
        </p:nvSpPr>
        <p:spPr>
          <a:xfrm>
            <a:off x="4205865" y="1768265"/>
            <a:ext cx="587182" cy="395982"/>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793047" y="1641027"/>
            <a:ext cx="1889107" cy="523220"/>
          </a:xfrm>
          <a:prstGeom prst="rect">
            <a:avLst/>
          </a:prstGeom>
          <a:solidFill>
            <a:schemeClr val="tx1"/>
          </a:solidFill>
        </p:spPr>
        <p:txBody>
          <a:bodyPr wrap="square" rtlCol="0">
            <a:spAutoFit/>
          </a:bodyPr>
          <a:lstStyle/>
          <a:p>
            <a:r>
              <a:rPr lang="en-US" sz="2800" b="1" dirty="0" err="1" smtClean="0">
                <a:solidFill>
                  <a:srgbClr val="FF0000"/>
                </a:solidFill>
              </a:rPr>
              <a:t>Asnieres</a:t>
            </a:r>
            <a:endParaRPr lang="en-US" sz="2800" b="1" dirty="0">
              <a:solidFill>
                <a:srgbClr val="FF0000"/>
              </a:solidFill>
            </a:endParaRPr>
          </a:p>
        </p:txBody>
      </p:sp>
    </p:spTree>
    <p:extLst>
      <p:ext uri="{BB962C8B-B14F-4D97-AF65-F5344CB8AC3E}">
        <p14:creationId xmlns:p14="http://schemas.microsoft.com/office/powerpoint/2010/main" val="311308128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42308" y="441108"/>
            <a:ext cx="5963138" cy="4832093"/>
          </a:xfrm>
          <a:prstGeom prst="rect">
            <a:avLst/>
          </a:prstGeom>
          <a:noFill/>
        </p:spPr>
        <p:txBody>
          <a:bodyPr wrap="square" rtlCol="0">
            <a:spAutoFit/>
          </a:bodyPr>
          <a:lstStyle/>
          <a:p>
            <a:r>
              <a:rPr lang="en-US" sz="2800" dirty="0">
                <a:solidFill>
                  <a:srgbClr val="FFFF00"/>
                </a:solidFill>
              </a:rPr>
              <a:t>Who:</a:t>
            </a:r>
            <a:r>
              <a:rPr lang="en-US" sz="2800" dirty="0"/>
              <a:t> Monet paints from a distance</a:t>
            </a:r>
          </a:p>
          <a:p>
            <a:endParaRPr lang="en-US" sz="2800" dirty="0" smtClean="0">
              <a:solidFill>
                <a:srgbClr val="FFFF00"/>
              </a:solidFill>
            </a:endParaRPr>
          </a:p>
          <a:p>
            <a:r>
              <a:rPr lang="en-US" sz="2800" dirty="0" smtClean="0">
                <a:solidFill>
                  <a:srgbClr val="FFFF00"/>
                </a:solidFill>
              </a:rPr>
              <a:t>Why:</a:t>
            </a:r>
            <a:r>
              <a:rPr lang="en-US" sz="2800" dirty="0" smtClean="0"/>
              <a:t> Huge Sunday Festivals, Popular, First stop off </a:t>
            </a:r>
            <a:r>
              <a:rPr lang="en-US" sz="2800" dirty="0" err="1" smtClean="0"/>
              <a:t>Gare</a:t>
            </a:r>
            <a:r>
              <a:rPr lang="en-US" sz="2800" dirty="0" smtClean="0"/>
              <a:t> Saint-</a:t>
            </a:r>
            <a:r>
              <a:rPr lang="en-US" sz="2800" dirty="0" err="1" smtClean="0"/>
              <a:t>Lazare</a:t>
            </a:r>
            <a:endParaRPr lang="en-US" sz="2800" dirty="0" smtClean="0"/>
          </a:p>
          <a:p>
            <a:r>
              <a:rPr lang="en-US" sz="2800" dirty="0" smtClean="0"/>
              <a:t> </a:t>
            </a:r>
          </a:p>
          <a:p>
            <a:r>
              <a:rPr lang="en-US" sz="2800" dirty="0" smtClean="0">
                <a:solidFill>
                  <a:srgbClr val="FFFF00"/>
                </a:solidFill>
              </a:rPr>
              <a:t>What: </a:t>
            </a:r>
            <a:r>
              <a:rPr lang="en-US" sz="2800" dirty="0" smtClean="0"/>
              <a:t>Bathing, Rowing, Sailing, Shooting, Riding, Picnicking, Dining, Dancing, Promenading, Concerts, Cafes-concerts, Circuses, Fairs, Produce Markets</a:t>
            </a:r>
            <a:endParaRPr lang="en-US" sz="2800" dirty="0"/>
          </a:p>
        </p:txBody>
      </p:sp>
      <p:pic>
        <p:nvPicPr>
          <p:cNvPr id="6" name="Content Placeholder 5" descr="Monet_Gare_Saint_Lazare.jpg"/>
          <p:cNvPicPr>
            <a:picLocks noGrp="1" noChangeAspect="1"/>
          </p:cNvPicPr>
          <p:nvPr>
            <p:ph idx="1"/>
          </p:nvPr>
        </p:nvPicPr>
        <p:blipFill>
          <a:blip r:embed="rId3">
            <a:extLst>
              <a:ext uri="{28A0092B-C50C-407E-A947-70E740481C1C}">
                <a14:useLocalDpi xmlns:a14="http://schemas.microsoft.com/office/drawing/2010/main" val="0"/>
              </a:ext>
            </a:extLst>
          </a:blip>
          <a:srcRect l="-14844" r="-14844"/>
          <a:stretch>
            <a:fillRect/>
          </a:stretch>
        </p:blipFill>
        <p:spPr>
          <a:xfrm>
            <a:off x="1158514" y="481909"/>
            <a:ext cx="7985487" cy="4791292"/>
          </a:xfrm>
        </p:spPr>
      </p:pic>
      <p:sp>
        <p:nvSpPr>
          <p:cNvPr id="4" name="Title 2"/>
          <p:cNvSpPr txBox="1">
            <a:spLocks/>
          </p:cNvSpPr>
          <p:nvPr/>
        </p:nvSpPr>
        <p:spPr>
          <a:xfrm>
            <a:off x="685800" y="5232400"/>
            <a:ext cx="7543800"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dirty="0" err="1" smtClean="0">
                <a:solidFill>
                  <a:srgbClr val="FFFF00"/>
                </a:solidFill>
              </a:rPr>
              <a:t>Asnieres</a:t>
            </a:r>
            <a:endParaRPr lang="en-US" dirty="0">
              <a:solidFill>
                <a:srgbClr val="FFFF00"/>
              </a:solidFill>
            </a:endParaRPr>
          </a:p>
        </p:txBody>
      </p:sp>
      <p:sp>
        <p:nvSpPr>
          <p:cNvPr id="7" name="TextBox 6"/>
          <p:cNvSpPr txBox="1"/>
          <p:nvPr/>
        </p:nvSpPr>
        <p:spPr>
          <a:xfrm rot="16200000">
            <a:off x="-999587" y="2284496"/>
            <a:ext cx="4246098" cy="1200329"/>
          </a:xfrm>
          <a:prstGeom prst="rect">
            <a:avLst/>
          </a:prstGeom>
          <a:noFill/>
        </p:spPr>
        <p:txBody>
          <a:bodyPr wrap="square" rtlCol="0">
            <a:spAutoFit/>
          </a:bodyPr>
          <a:lstStyle/>
          <a:p>
            <a:r>
              <a:rPr lang="en-US" sz="3600" dirty="0" smtClean="0"/>
              <a:t>Monet, </a:t>
            </a:r>
            <a:r>
              <a:rPr lang="en-US" sz="3600" i="1" dirty="0" err="1" smtClean="0"/>
              <a:t>Gare</a:t>
            </a:r>
            <a:r>
              <a:rPr lang="en-US" sz="3600" i="1" dirty="0" smtClean="0"/>
              <a:t> Saint-</a:t>
            </a:r>
            <a:r>
              <a:rPr lang="en-US" sz="3600" i="1" dirty="0" err="1" smtClean="0"/>
              <a:t>Lazare</a:t>
            </a:r>
            <a:r>
              <a:rPr lang="en-US" sz="3600" i="1" dirty="0" smtClean="0"/>
              <a:t>  </a:t>
            </a:r>
            <a:r>
              <a:rPr lang="en-US" sz="3600" dirty="0" smtClean="0"/>
              <a:t>1877</a:t>
            </a:r>
            <a:endParaRPr lang="en-US" sz="3600" i="1" dirty="0"/>
          </a:p>
        </p:txBody>
      </p:sp>
    </p:spTree>
    <p:extLst>
      <p:ext uri="{BB962C8B-B14F-4D97-AF65-F5344CB8AC3E}">
        <p14:creationId xmlns:p14="http://schemas.microsoft.com/office/powerpoint/2010/main" val="3496581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net- The Seine at Asnieres.jpg"/>
          <p:cNvPicPr>
            <a:picLocks noGrp="1" noChangeAspect="1"/>
          </p:cNvPicPr>
          <p:nvPr>
            <p:ph idx="1"/>
          </p:nvPr>
        </p:nvPicPr>
        <p:blipFill>
          <a:blip r:embed="rId3">
            <a:extLst>
              <a:ext uri="{28A0092B-C50C-407E-A947-70E740481C1C}">
                <a14:useLocalDpi xmlns:a14="http://schemas.microsoft.com/office/drawing/2010/main" val="0"/>
              </a:ext>
            </a:extLst>
          </a:blip>
          <a:srcRect l="-20675" r="-20675"/>
          <a:stretch>
            <a:fillRect/>
          </a:stretch>
        </p:blipFill>
        <p:spPr>
          <a:xfrm>
            <a:off x="534702" y="490417"/>
            <a:ext cx="9765976" cy="5859584"/>
          </a:xfrm>
        </p:spPr>
      </p:pic>
      <p:sp>
        <p:nvSpPr>
          <p:cNvPr id="5" name="TextBox 4"/>
          <p:cNvSpPr txBox="1"/>
          <p:nvPr/>
        </p:nvSpPr>
        <p:spPr>
          <a:xfrm rot="16200000">
            <a:off x="-2139461" y="2643221"/>
            <a:ext cx="6213232" cy="1200329"/>
          </a:xfrm>
          <a:prstGeom prst="rect">
            <a:avLst/>
          </a:prstGeom>
          <a:noFill/>
        </p:spPr>
        <p:txBody>
          <a:bodyPr wrap="square" rtlCol="0">
            <a:spAutoFit/>
          </a:bodyPr>
          <a:lstStyle/>
          <a:p>
            <a:r>
              <a:rPr lang="en-US" sz="3600" dirty="0" smtClean="0"/>
              <a:t>Monet, </a:t>
            </a:r>
            <a:r>
              <a:rPr lang="en-US" sz="3600" i="1" dirty="0" smtClean="0"/>
              <a:t>The Seine at </a:t>
            </a:r>
            <a:r>
              <a:rPr lang="en-US" sz="3600" i="1" dirty="0" err="1" smtClean="0"/>
              <a:t>Asnieres</a:t>
            </a:r>
            <a:r>
              <a:rPr lang="en-US" sz="3600" i="1" dirty="0" smtClean="0"/>
              <a:t> </a:t>
            </a:r>
            <a:r>
              <a:rPr lang="en-US" sz="3600" dirty="0" smtClean="0"/>
              <a:t>1873</a:t>
            </a:r>
            <a:r>
              <a:rPr lang="en-US" sz="3600" i="1" dirty="0" smtClean="0"/>
              <a:t> </a:t>
            </a:r>
            <a:endParaRPr lang="en-US" sz="3600" i="1" dirty="0"/>
          </a:p>
        </p:txBody>
      </p:sp>
    </p:spTree>
    <p:extLst>
      <p:ext uri="{BB962C8B-B14F-4D97-AF65-F5344CB8AC3E}">
        <p14:creationId xmlns:p14="http://schemas.microsoft.com/office/powerpoint/2010/main" val="12773632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 of paris suburbs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11973"/>
          </a:xfrm>
          <a:prstGeom prst="rect">
            <a:avLst/>
          </a:prstGeom>
        </p:spPr>
      </p:pic>
      <p:sp>
        <p:nvSpPr>
          <p:cNvPr id="3" name="Left Arrow 2"/>
          <p:cNvSpPr/>
          <p:nvPr/>
        </p:nvSpPr>
        <p:spPr>
          <a:xfrm>
            <a:off x="1988917" y="3014903"/>
            <a:ext cx="587182" cy="395982"/>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76099" y="2995848"/>
            <a:ext cx="1889107" cy="523220"/>
          </a:xfrm>
          <a:prstGeom prst="rect">
            <a:avLst/>
          </a:prstGeom>
          <a:solidFill>
            <a:schemeClr val="tx1"/>
          </a:solidFill>
        </p:spPr>
        <p:txBody>
          <a:bodyPr wrap="square" rtlCol="0">
            <a:spAutoFit/>
          </a:bodyPr>
          <a:lstStyle/>
          <a:p>
            <a:r>
              <a:rPr lang="en-US" sz="2800" b="1" dirty="0" err="1" smtClean="0">
                <a:solidFill>
                  <a:srgbClr val="FF0000"/>
                </a:solidFill>
              </a:rPr>
              <a:t>Bougival</a:t>
            </a:r>
            <a:endParaRPr lang="en-US" sz="2800" b="1" dirty="0">
              <a:solidFill>
                <a:srgbClr val="FF0000"/>
              </a:solidFill>
            </a:endParaRPr>
          </a:p>
        </p:txBody>
      </p:sp>
    </p:spTree>
    <p:extLst>
      <p:ext uri="{BB962C8B-B14F-4D97-AF65-F5344CB8AC3E}">
        <p14:creationId xmlns:p14="http://schemas.microsoft.com/office/powerpoint/2010/main" val="121532132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66462" y="657219"/>
            <a:ext cx="5963138" cy="4401205"/>
          </a:xfrm>
          <a:prstGeom prst="rect">
            <a:avLst/>
          </a:prstGeom>
          <a:noFill/>
        </p:spPr>
        <p:txBody>
          <a:bodyPr wrap="square" rtlCol="0">
            <a:spAutoFit/>
          </a:bodyPr>
          <a:lstStyle/>
          <a:p>
            <a:r>
              <a:rPr lang="en-US" sz="2800" dirty="0">
                <a:solidFill>
                  <a:srgbClr val="FFFF00"/>
                </a:solidFill>
              </a:rPr>
              <a:t>Who:</a:t>
            </a:r>
            <a:r>
              <a:rPr lang="en-US" sz="2800" dirty="0"/>
              <a:t> </a:t>
            </a:r>
            <a:r>
              <a:rPr lang="en-US" sz="2800" dirty="0" smtClean="0"/>
              <a:t>Pissarro, Monet, Renoir(?), Morisot(?)</a:t>
            </a:r>
            <a:endParaRPr lang="en-US" sz="2800" dirty="0"/>
          </a:p>
          <a:p>
            <a:endParaRPr lang="en-US" sz="2800" dirty="0" smtClean="0">
              <a:solidFill>
                <a:srgbClr val="FFFF00"/>
              </a:solidFill>
            </a:endParaRPr>
          </a:p>
          <a:p>
            <a:r>
              <a:rPr lang="en-US" sz="2800" dirty="0" smtClean="0">
                <a:solidFill>
                  <a:srgbClr val="FFFF00"/>
                </a:solidFill>
              </a:rPr>
              <a:t>Why: </a:t>
            </a:r>
            <a:r>
              <a:rPr lang="en-US" sz="2800" dirty="0" err="1" smtClean="0"/>
              <a:t>Asnieres</a:t>
            </a:r>
            <a:r>
              <a:rPr lang="en-US" sz="2800" dirty="0" smtClean="0"/>
              <a:t> is no longer chic, and </a:t>
            </a:r>
            <a:r>
              <a:rPr lang="en-US" sz="2800" dirty="0" err="1" smtClean="0"/>
              <a:t>Bougival</a:t>
            </a:r>
            <a:r>
              <a:rPr lang="en-US" sz="2800" dirty="0" smtClean="0"/>
              <a:t> offers countryside and history </a:t>
            </a:r>
          </a:p>
          <a:p>
            <a:endParaRPr lang="en-US" sz="2800" dirty="0" smtClean="0"/>
          </a:p>
          <a:p>
            <a:r>
              <a:rPr lang="en-US" sz="2800" dirty="0" smtClean="0">
                <a:solidFill>
                  <a:srgbClr val="FFFF00"/>
                </a:solidFill>
              </a:rPr>
              <a:t>What: </a:t>
            </a:r>
            <a:r>
              <a:rPr lang="en-US" sz="2800" dirty="0" smtClean="0">
                <a:solidFill>
                  <a:srgbClr val="FFFFFF"/>
                </a:solidFill>
              </a:rPr>
              <a:t>Landscapes/Gardens</a:t>
            </a:r>
          </a:p>
          <a:p>
            <a:r>
              <a:rPr lang="en-US" sz="2800" dirty="0">
                <a:solidFill>
                  <a:srgbClr val="FFFFFF"/>
                </a:solidFill>
              </a:rPr>
              <a:t>	</a:t>
            </a:r>
            <a:r>
              <a:rPr lang="en-US" sz="2800" dirty="0" smtClean="0">
                <a:solidFill>
                  <a:srgbClr val="FFFFFF"/>
                </a:solidFill>
              </a:rPr>
              <a:t>		</a:t>
            </a:r>
            <a:r>
              <a:rPr lang="en-US" sz="2800" dirty="0" err="1" smtClean="0">
                <a:solidFill>
                  <a:srgbClr val="FFFFFF"/>
                </a:solidFill>
              </a:rPr>
              <a:t>picnicing</a:t>
            </a:r>
            <a:r>
              <a:rPr lang="en-US" sz="2800" dirty="0" smtClean="0">
                <a:solidFill>
                  <a:srgbClr val="FFFFFF"/>
                </a:solidFill>
              </a:rPr>
              <a:t>, promenading, 			bathing, rowing, boating</a:t>
            </a:r>
            <a:endParaRPr lang="en-US" sz="2800" dirty="0">
              <a:solidFill>
                <a:srgbClr val="FFFFFF"/>
              </a:solidFill>
            </a:endParaRPr>
          </a:p>
        </p:txBody>
      </p:sp>
      <p:pic>
        <p:nvPicPr>
          <p:cNvPr id="5" name="Content Placeholder 4" descr="Pissarro- Springtime at Louvecinnes.jpg"/>
          <p:cNvPicPr>
            <a:picLocks noGrp="1" noChangeAspect="1"/>
          </p:cNvPicPr>
          <p:nvPr>
            <p:ph idx="1"/>
          </p:nvPr>
        </p:nvPicPr>
        <p:blipFill>
          <a:blip r:embed="rId3">
            <a:extLst>
              <a:ext uri="{28A0092B-C50C-407E-A947-70E740481C1C}">
                <a14:useLocalDpi xmlns:a14="http://schemas.microsoft.com/office/drawing/2010/main" val="0"/>
              </a:ext>
            </a:extLst>
          </a:blip>
          <a:srcRect l="-3667" r="-3667"/>
          <a:stretch>
            <a:fillRect/>
          </a:stretch>
        </p:blipFill>
        <p:spPr>
          <a:xfrm>
            <a:off x="1567320" y="657219"/>
            <a:ext cx="7335344" cy="4401205"/>
          </a:xfrm>
        </p:spPr>
      </p:pic>
      <p:sp>
        <p:nvSpPr>
          <p:cNvPr id="4" name="Title 3"/>
          <p:cNvSpPr>
            <a:spLocks noGrp="1"/>
          </p:cNvSpPr>
          <p:nvPr>
            <p:ph type="title"/>
          </p:nvPr>
        </p:nvSpPr>
        <p:spPr/>
        <p:txBody>
          <a:bodyPr/>
          <a:lstStyle/>
          <a:p>
            <a:pPr algn="r"/>
            <a:r>
              <a:rPr lang="en-US" dirty="0" err="1" smtClean="0">
                <a:solidFill>
                  <a:srgbClr val="FFFF00"/>
                </a:solidFill>
              </a:rPr>
              <a:t>Bougival</a:t>
            </a:r>
            <a:endParaRPr lang="en-US" dirty="0">
              <a:solidFill>
                <a:srgbClr val="FFFF00"/>
              </a:solidFill>
            </a:endParaRPr>
          </a:p>
        </p:txBody>
      </p:sp>
      <p:sp>
        <p:nvSpPr>
          <p:cNvPr id="6" name="TextBox 5"/>
          <p:cNvSpPr txBox="1"/>
          <p:nvPr/>
        </p:nvSpPr>
        <p:spPr>
          <a:xfrm rot="16200000">
            <a:off x="-1155894" y="1733958"/>
            <a:ext cx="4246098" cy="1754327"/>
          </a:xfrm>
          <a:prstGeom prst="rect">
            <a:avLst/>
          </a:prstGeom>
          <a:noFill/>
        </p:spPr>
        <p:txBody>
          <a:bodyPr wrap="square" rtlCol="0">
            <a:spAutoFit/>
          </a:bodyPr>
          <a:lstStyle/>
          <a:p>
            <a:r>
              <a:rPr lang="en-US" sz="3600" dirty="0" smtClean="0">
                <a:solidFill>
                  <a:srgbClr val="FFFFFF"/>
                </a:solidFill>
              </a:rPr>
              <a:t>Pissarro, </a:t>
            </a:r>
            <a:r>
              <a:rPr lang="en-US" sz="3600" i="1" dirty="0" smtClean="0">
                <a:solidFill>
                  <a:srgbClr val="FFFFFF"/>
                </a:solidFill>
              </a:rPr>
              <a:t>Springtime at </a:t>
            </a:r>
            <a:r>
              <a:rPr lang="en-US" sz="3600" i="1" dirty="0" err="1" smtClean="0">
                <a:solidFill>
                  <a:srgbClr val="FFFFFF"/>
                </a:solidFill>
              </a:rPr>
              <a:t>Louveciennes</a:t>
            </a:r>
            <a:r>
              <a:rPr lang="en-US" sz="3600" i="1" dirty="0" smtClean="0">
                <a:solidFill>
                  <a:srgbClr val="FFFFFF"/>
                </a:solidFill>
              </a:rPr>
              <a:t> </a:t>
            </a:r>
            <a:r>
              <a:rPr lang="en-US" sz="3600" dirty="0" smtClean="0">
                <a:solidFill>
                  <a:srgbClr val="FFFFFF"/>
                </a:solidFill>
              </a:rPr>
              <a:t>1868-69</a:t>
            </a:r>
            <a:r>
              <a:rPr lang="en-US" sz="3600" i="1" dirty="0" smtClean="0">
                <a:solidFill>
                  <a:srgbClr val="FFFFFF"/>
                </a:solidFill>
              </a:rPr>
              <a:t> </a:t>
            </a:r>
            <a:endParaRPr lang="en-US" sz="3600" i="1" dirty="0">
              <a:solidFill>
                <a:srgbClr val="FFFFFF"/>
              </a:solidFill>
            </a:endParaRPr>
          </a:p>
        </p:txBody>
      </p:sp>
    </p:spTree>
    <p:extLst>
      <p:ext uri="{BB962C8B-B14F-4D97-AF65-F5344CB8AC3E}">
        <p14:creationId xmlns:p14="http://schemas.microsoft.com/office/powerpoint/2010/main" val="347249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risot- Eugene Manet and Daughter at Bougiv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887" y="703385"/>
            <a:ext cx="6888956" cy="5490308"/>
          </a:xfrm>
          <a:prstGeom prst="rect">
            <a:avLst/>
          </a:prstGeom>
        </p:spPr>
      </p:pic>
      <p:sp>
        <p:nvSpPr>
          <p:cNvPr id="3" name="TextBox 2"/>
          <p:cNvSpPr txBox="1"/>
          <p:nvPr/>
        </p:nvSpPr>
        <p:spPr>
          <a:xfrm rot="16200000">
            <a:off x="-1924538" y="2701835"/>
            <a:ext cx="5783388" cy="1200329"/>
          </a:xfrm>
          <a:prstGeom prst="rect">
            <a:avLst/>
          </a:prstGeom>
          <a:noFill/>
        </p:spPr>
        <p:txBody>
          <a:bodyPr wrap="square" rtlCol="0">
            <a:spAutoFit/>
          </a:bodyPr>
          <a:lstStyle/>
          <a:p>
            <a:r>
              <a:rPr lang="en-US" sz="3600" dirty="0" smtClean="0"/>
              <a:t>Morisot, </a:t>
            </a:r>
            <a:r>
              <a:rPr lang="en-US" sz="3600" i="1" dirty="0" smtClean="0"/>
              <a:t>Eugene </a:t>
            </a:r>
            <a:r>
              <a:rPr lang="en-US" sz="3600" i="1" dirty="0" err="1" smtClean="0"/>
              <a:t>Manet</a:t>
            </a:r>
            <a:r>
              <a:rPr lang="en-US" sz="3600" i="1" dirty="0" smtClean="0"/>
              <a:t> and Daughter at </a:t>
            </a:r>
            <a:r>
              <a:rPr lang="en-US" sz="3600" i="1" dirty="0" err="1" smtClean="0"/>
              <a:t>Bougival</a:t>
            </a:r>
            <a:r>
              <a:rPr lang="en-US" sz="3600" i="1" dirty="0" smtClean="0"/>
              <a:t>  </a:t>
            </a:r>
            <a:r>
              <a:rPr lang="en-US" sz="3600" dirty="0" smtClean="0"/>
              <a:t>1881</a:t>
            </a:r>
            <a:endParaRPr lang="en-US" sz="3600" i="1" dirty="0"/>
          </a:p>
        </p:txBody>
      </p:sp>
    </p:spTree>
    <p:extLst>
      <p:ext uri="{BB962C8B-B14F-4D97-AF65-F5344CB8AC3E}">
        <p14:creationId xmlns:p14="http://schemas.microsoft.com/office/powerpoint/2010/main" val="189287581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Elemental.thmx</Template>
  <TotalTime>1016</TotalTime>
  <Words>1242</Words>
  <Application>Microsoft Macintosh PowerPoint</Application>
  <PresentationFormat>On-screen Show (4:3)</PresentationFormat>
  <Paragraphs>151</Paragraphs>
  <Slides>29</Slides>
  <Notes>18</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Elemental</vt:lpstr>
      <vt:lpstr>Suburban Leisure </vt:lpstr>
      <vt:lpstr>Railroads</vt:lpstr>
      <vt:lpstr>Railroads</vt:lpstr>
      <vt:lpstr>PowerPoint Presentation</vt:lpstr>
      <vt:lpstr>PowerPoint Presentation</vt:lpstr>
      <vt:lpstr>PowerPoint Presentation</vt:lpstr>
      <vt:lpstr>PowerPoint Presentation</vt:lpstr>
      <vt:lpstr>Bougival</vt:lpstr>
      <vt:lpstr>PowerPoint Presentation</vt:lpstr>
      <vt:lpstr>PowerPoint Presentation</vt:lpstr>
      <vt:lpstr>PowerPoint Presentation</vt:lpstr>
      <vt:lpstr>Grenouillere </vt:lpstr>
      <vt:lpstr>PowerPoint Presentation</vt:lpstr>
      <vt:lpstr>PowerPoint Presentation</vt:lpstr>
      <vt:lpstr>PowerPoint Presentation</vt:lpstr>
      <vt:lpstr>Argenteuil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Chatou </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Railroads</dc:title>
  <dc:creator>Samantha Watson</dc:creator>
  <cp:lastModifiedBy>Virginia Bonner</cp:lastModifiedBy>
  <cp:revision>51</cp:revision>
  <dcterms:created xsi:type="dcterms:W3CDTF">2013-03-22T15:04:19Z</dcterms:created>
  <dcterms:modified xsi:type="dcterms:W3CDTF">2013-03-28T12:50:37Z</dcterms:modified>
</cp:coreProperties>
</file>